
<file path=[Content_Types].xml><?xml version="1.0" encoding="utf-8"?>
<Types xmlns="http://schemas.openxmlformats.org/package/2006/content-types">
  <Default Extension="bin" ContentType="application/vnd.openxmlformats-officedocument.oleObject"/>
  <Default Extension="jpeg" ContentType="image/jpeg"/>
  <Default Extension="jpg_w=2000" ContentType="image/jpeg"/>
  <Default Extension="png" ContentType="image/png"/>
  <Default Extension="rels" ContentType="application/vnd.openxmlformats-package.relationships+xml"/>
  <Default Extension="tif" ContentType="image/tif"/>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4"/>
  </p:notesMasterIdLst>
  <p:sldIdLst>
    <p:sldId id="342" r:id="rId2"/>
    <p:sldId id="257" r:id="rId3"/>
    <p:sldId id="262" r:id="rId4"/>
    <p:sldId id="259" r:id="rId5"/>
    <p:sldId id="261" r:id="rId6"/>
    <p:sldId id="260" r:id="rId7"/>
    <p:sldId id="349" r:id="rId8"/>
    <p:sldId id="362" r:id="rId9"/>
    <p:sldId id="268" r:id="rId10"/>
    <p:sldId id="269" r:id="rId11"/>
    <p:sldId id="314" r:id="rId12"/>
    <p:sldId id="308" r:id="rId13"/>
    <p:sldId id="315" r:id="rId14"/>
    <p:sldId id="318" r:id="rId15"/>
    <p:sldId id="319" r:id="rId16"/>
    <p:sldId id="287" r:id="rId17"/>
    <p:sldId id="264" r:id="rId18"/>
    <p:sldId id="344" r:id="rId19"/>
    <p:sldId id="280" r:id="rId20"/>
    <p:sldId id="316" r:id="rId21"/>
    <p:sldId id="372" r:id="rId22"/>
    <p:sldId id="285" r:id="rId23"/>
    <p:sldId id="286" r:id="rId24"/>
    <p:sldId id="290" r:id="rId25"/>
    <p:sldId id="322" r:id="rId26"/>
    <p:sldId id="323" r:id="rId27"/>
    <p:sldId id="356" r:id="rId28"/>
    <p:sldId id="358" r:id="rId29"/>
    <p:sldId id="359" r:id="rId30"/>
    <p:sldId id="363" r:id="rId31"/>
    <p:sldId id="353" r:id="rId32"/>
    <p:sldId id="360" r:id="rId33"/>
    <p:sldId id="364" r:id="rId34"/>
    <p:sldId id="365" r:id="rId35"/>
    <p:sldId id="367" r:id="rId36"/>
    <p:sldId id="373" r:id="rId37"/>
    <p:sldId id="374" r:id="rId38"/>
    <p:sldId id="370" r:id="rId39"/>
    <p:sldId id="352" r:id="rId40"/>
    <p:sldId id="274" r:id="rId41"/>
    <p:sldId id="275" r:id="rId42"/>
    <p:sldId id="311" r:id="rId43"/>
    <p:sldId id="336" r:id="rId44"/>
    <p:sldId id="276" r:id="rId45"/>
    <p:sldId id="291" r:id="rId46"/>
    <p:sldId id="331" r:id="rId47"/>
    <p:sldId id="330" r:id="rId48"/>
    <p:sldId id="334" r:id="rId49"/>
    <p:sldId id="345" r:id="rId50"/>
    <p:sldId id="312" r:id="rId51"/>
    <p:sldId id="375" r:id="rId52"/>
    <p:sldId id="348" r:id="rId53"/>
    <p:sldId id="335" r:id="rId54"/>
    <p:sldId id="292" r:id="rId55"/>
    <p:sldId id="351" r:id="rId56"/>
    <p:sldId id="338" r:id="rId57"/>
    <p:sldId id="340" r:id="rId58"/>
    <p:sldId id="313" r:id="rId59"/>
    <p:sldId id="355" r:id="rId60"/>
    <p:sldId id="304" r:id="rId61"/>
    <p:sldId id="341" r:id="rId62"/>
    <p:sldId id="343"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7CC226-928C-4D8B-BBBC-4CA9C9955B38}" v="424" dt="2024-10-31T15:36:18.2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429" autoAdjust="0"/>
    <p:restoredTop sz="88235" autoAdjust="0"/>
  </p:normalViewPr>
  <p:slideViewPr>
    <p:cSldViewPr snapToGrid="0">
      <p:cViewPr varScale="1">
        <p:scale>
          <a:sx n="58" d="100"/>
          <a:sy n="58" d="100"/>
        </p:scale>
        <p:origin x="512" y="40"/>
      </p:cViewPr>
      <p:guideLst/>
    </p:cSldViewPr>
  </p:slideViewPr>
  <p:notesTextViewPr>
    <p:cViewPr>
      <p:scale>
        <a:sx n="100" d="100"/>
        <a:sy n="100" d="100"/>
      </p:scale>
      <p:origin x="0" y="0"/>
    </p:cViewPr>
  </p:notesTextViewPr>
  <p:sorterViewPr>
    <p:cViewPr>
      <p:scale>
        <a:sx n="110" d="100"/>
        <a:sy n="110" d="100"/>
      </p:scale>
      <p:origin x="0" y="-2714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913B28E-C0EB-4613-A2AF-9269D383FC52}"/>
    <pc:docChg chg="custSel modSld delMainMaster">
      <pc:chgData name="Mitchell Wand" userId="de9b44c55c049659" providerId="LiveId" clId="{2913B28E-C0EB-4613-A2AF-9269D383FC52}" dt="2023-11-10T15:09:37.534" v="198" actId="20577"/>
      <pc:docMkLst>
        <pc:docMk/>
      </pc:docMkLst>
      <pc:sldChg chg="addSp modSp mod modNotesTx">
        <pc:chgData name="Mitchell Wand" userId="de9b44c55c049659" providerId="LiveId" clId="{2913B28E-C0EB-4613-A2AF-9269D383FC52}" dt="2023-11-10T15:09:37.534" v="198" actId="20577"/>
        <pc:sldMkLst>
          <pc:docMk/>
          <pc:sldMk cId="2343335372" sldId="314"/>
        </pc:sldMkLst>
        <pc:spChg chg="mod">
          <ac:chgData name="Mitchell Wand" userId="de9b44c55c049659" providerId="LiveId" clId="{2913B28E-C0EB-4613-A2AF-9269D383FC52}" dt="2023-11-10T15:07:52.182" v="101" actId="14100"/>
          <ac:spMkLst>
            <pc:docMk/>
            <pc:sldMk cId="2343335372" sldId="314"/>
            <ac:spMk id="4" creationId="{C7537FBD-FAC6-EB42-B286-483FD564DAFD}"/>
          </ac:spMkLst>
        </pc:spChg>
        <pc:picChg chg="add mod ord">
          <ac:chgData name="Mitchell Wand" userId="de9b44c55c049659" providerId="LiveId" clId="{2913B28E-C0EB-4613-A2AF-9269D383FC52}" dt="2023-11-10T15:08:02.495" v="102" actId="688"/>
          <ac:picMkLst>
            <pc:docMk/>
            <pc:sldMk cId="2343335372" sldId="314"/>
            <ac:picMk id="5" creationId="{CA2FAC82-6405-6798-35BF-78643879E7CF}"/>
          </ac:picMkLst>
        </pc:picChg>
      </pc:sldChg>
      <pc:sldChg chg="modSp mod chgLayout">
        <pc:chgData name="Mitchell Wand" userId="de9b44c55c049659" providerId="LiveId" clId="{2913B28E-C0EB-4613-A2AF-9269D383FC52}" dt="2023-11-06T03:37:00.902" v="11" actId="700"/>
        <pc:sldMkLst>
          <pc:docMk/>
          <pc:sldMk cId="4052030747" sldId="328"/>
        </pc:sldMkLst>
        <pc:spChg chg="mod ord">
          <ac:chgData name="Mitchell Wand" userId="de9b44c55c049659" providerId="LiveId" clId="{2913B28E-C0EB-4613-A2AF-9269D383FC52}" dt="2023-11-06T03:37:00.902" v="11" actId="700"/>
          <ac:spMkLst>
            <pc:docMk/>
            <pc:sldMk cId="4052030747" sldId="328"/>
            <ac:spMk id="2" creationId="{1872C8CD-23B7-5412-516C-4B524F773B0A}"/>
          </ac:spMkLst>
        </pc:spChg>
        <pc:spChg chg="mod ord">
          <ac:chgData name="Mitchell Wand" userId="de9b44c55c049659" providerId="LiveId" clId="{2913B28E-C0EB-4613-A2AF-9269D383FC52}" dt="2023-11-06T03:37:00.902" v="11" actId="700"/>
          <ac:spMkLst>
            <pc:docMk/>
            <pc:sldMk cId="4052030747" sldId="328"/>
            <ac:spMk id="3" creationId="{764C95E4-FBC6-62BB-036A-779145EF56EA}"/>
          </ac:spMkLst>
        </pc:spChg>
        <pc:spChg chg="mod ord">
          <ac:chgData name="Mitchell Wand" userId="de9b44c55c049659" providerId="LiveId" clId="{2913B28E-C0EB-4613-A2AF-9269D383FC52}" dt="2023-11-06T03:37:00.902" v="11" actId="700"/>
          <ac:spMkLst>
            <pc:docMk/>
            <pc:sldMk cId="4052030747" sldId="328"/>
            <ac:spMk id="4" creationId="{27CA173F-4D30-BA7B-DFA6-2DFB88D2AE55}"/>
          </ac:spMkLst>
        </pc:spChg>
      </pc:sldChg>
      <pc:sldChg chg="modSp mod">
        <pc:chgData name="Mitchell Wand" userId="de9b44c55c049659" providerId="LiveId" clId="{2913B28E-C0EB-4613-A2AF-9269D383FC52}" dt="2023-11-06T03:35:04.094" v="1" actId="20577"/>
        <pc:sldMkLst>
          <pc:docMk/>
          <pc:sldMk cId="860465039" sldId="343"/>
        </pc:sldMkLst>
        <pc:spChg chg="mod">
          <ac:chgData name="Mitchell Wand" userId="de9b44c55c049659" providerId="LiveId" clId="{2913B28E-C0EB-4613-A2AF-9269D383FC52}" dt="2023-11-06T03:35:04.094" v="1" actId="20577"/>
          <ac:spMkLst>
            <pc:docMk/>
            <pc:sldMk cId="860465039" sldId="343"/>
            <ac:spMk id="131" creationId="{00000000-0000-0000-0000-000000000000}"/>
          </ac:spMkLst>
        </pc:spChg>
      </pc:sldChg>
      <pc:sldChg chg="addSp delSp modSp mod modClrScheme chgLayout">
        <pc:chgData name="Mitchell Wand" userId="de9b44c55c049659" providerId="LiveId" clId="{2913B28E-C0EB-4613-A2AF-9269D383FC52}" dt="2023-11-06T03:36:30.622" v="9" actId="700"/>
        <pc:sldMkLst>
          <pc:docMk/>
          <pc:sldMk cId="0" sldId="350"/>
        </pc:sldMkLst>
        <pc:spChg chg="add del mod ord">
          <ac:chgData name="Mitchell Wand" userId="de9b44c55c049659" providerId="LiveId" clId="{2913B28E-C0EB-4613-A2AF-9269D383FC52}" dt="2023-11-06T03:36:30.622" v="9" actId="700"/>
          <ac:spMkLst>
            <pc:docMk/>
            <pc:sldMk cId="0" sldId="350"/>
            <ac:spMk id="2" creationId="{19A32556-6749-A6B1-5705-DD32963EE3C6}"/>
          </ac:spMkLst>
        </pc:spChg>
        <pc:spChg chg="add del mod ord">
          <ac:chgData name="Mitchell Wand" userId="de9b44c55c049659" providerId="LiveId" clId="{2913B28E-C0EB-4613-A2AF-9269D383FC52}" dt="2023-11-06T03:36:12.689" v="8" actId="478"/>
          <ac:spMkLst>
            <pc:docMk/>
            <pc:sldMk cId="0" sldId="350"/>
            <ac:spMk id="3" creationId="{C7EF0CC8-6223-6AB5-3398-9A4DC9AD0E9D}"/>
          </ac:spMkLst>
        </pc:spChg>
        <pc:spChg chg="mod ord">
          <ac:chgData name="Mitchell Wand" userId="de9b44c55c049659" providerId="LiveId" clId="{2913B28E-C0EB-4613-A2AF-9269D383FC52}" dt="2023-11-06T03:36:30.622" v="9" actId="700"/>
          <ac:spMkLst>
            <pc:docMk/>
            <pc:sldMk cId="0" sldId="350"/>
            <ac:spMk id="309" creationId="{00000000-0000-0000-0000-000000000000}"/>
          </ac:spMkLst>
        </pc:spChg>
        <pc:spChg chg="del">
          <ac:chgData name="Mitchell Wand" userId="de9b44c55c049659" providerId="LiveId" clId="{2913B28E-C0EB-4613-A2AF-9269D383FC52}" dt="2023-11-06T03:36:07.960" v="6" actId="700"/>
          <ac:spMkLst>
            <pc:docMk/>
            <pc:sldMk cId="0" sldId="350"/>
            <ac:spMk id="310" creationId="{00000000-0000-0000-0000-000000000000}"/>
          </ac:spMkLst>
        </pc:spChg>
      </pc:sldChg>
      <pc:sldMasterChg chg="del delSldLayout">
        <pc:chgData name="Mitchell Wand" userId="de9b44c55c049659" providerId="LiveId" clId="{2913B28E-C0EB-4613-A2AF-9269D383FC52}" dt="2023-11-06T03:36:30.622" v="9" actId="700"/>
        <pc:sldMasterMkLst>
          <pc:docMk/>
          <pc:sldMasterMk cId="3923687486" sldId="2147483666"/>
        </pc:sldMasterMkLst>
        <pc:sldLayoutChg chg="del">
          <pc:chgData name="Mitchell Wand" userId="de9b44c55c049659" providerId="LiveId" clId="{2913B28E-C0EB-4613-A2AF-9269D383FC52}" dt="2023-11-06T03:36:30.622" v="9" actId="700"/>
          <pc:sldLayoutMkLst>
            <pc:docMk/>
            <pc:sldMasterMk cId="3923687486" sldId="2147483666"/>
            <pc:sldLayoutMk cId="4236478021" sldId="214748366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647919494" sldId="2147483668"/>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0630115" sldId="2147483669"/>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8606546" sldId="2147483670"/>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60498389" sldId="2147483671"/>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341357696" sldId="2147483672"/>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96119126" sldId="2147483673"/>
          </pc:sldLayoutMkLst>
        </pc:sldLayoutChg>
        <pc:sldLayoutChg chg="del">
          <pc:chgData name="Mitchell Wand" userId="de9b44c55c049659" providerId="LiveId" clId="{2913B28E-C0EB-4613-A2AF-9269D383FC52}" dt="2023-11-06T03:36:30.622" v="9" actId="700"/>
          <pc:sldLayoutMkLst>
            <pc:docMk/>
            <pc:sldMasterMk cId="3923687486" sldId="2147483666"/>
            <pc:sldLayoutMk cId="964214544" sldId="2147483674"/>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275726452" sldId="2147483675"/>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2557607" sldId="2147483676"/>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05638867" sldId="214748367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58273042" sldId="2147483678"/>
          </pc:sldLayoutMkLst>
        </pc:sldLayoutChg>
      </pc:sldMasterChg>
    </pc:docChg>
  </pc:docChgLst>
  <pc:docChgLst>
    <pc:chgData name="Mitchell Wand" userId="de9b44c55c049659" providerId="LiveId" clId="{16F00C48-6B6C-454A-AB0A-4448491B1589}"/>
    <pc:docChg chg="undo custSel modSld">
      <pc:chgData name="Mitchell Wand" userId="de9b44c55c049659" providerId="LiveId" clId="{16F00C48-6B6C-454A-AB0A-4448491B1589}" dt="2023-10-31T21:23:43.878" v="63" actId="13926"/>
      <pc:docMkLst>
        <pc:docMk/>
      </pc:docMkLst>
      <pc:sldChg chg="modSp mod">
        <pc:chgData name="Mitchell Wand" userId="de9b44c55c049659" providerId="LiveId" clId="{16F00C48-6B6C-454A-AB0A-4448491B1589}" dt="2023-10-31T21:18:06.159" v="32" actId="20577"/>
        <pc:sldMkLst>
          <pc:docMk/>
          <pc:sldMk cId="0" sldId="257"/>
        </pc:sldMkLst>
        <pc:spChg chg="mod">
          <ac:chgData name="Mitchell Wand" userId="de9b44c55c049659" providerId="LiveId" clId="{16F00C48-6B6C-454A-AB0A-4448491B1589}" dt="2023-10-31T21:18:06.159" v="32" actId="20577"/>
          <ac:spMkLst>
            <pc:docMk/>
            <pc:sldMk cId="0" sldId="257"/>
            <ac:spMk id="131" creationId="{00000000-0000-0000-0000-000000000000}"/>
          </ac:spMkLst>
        </pc:spChg>
      </pc:sldChg>
      <pc:sldChg chg="modSp mod">
        <pc:chgData name="Mitchell Wand" userId="de9b44c55c049659" providerId="LiveId" clId="{16F00C48-6B6C-454A-AB0A-4448491B1589}" dt="2023-10-31T21:17:56.790" v="31" actId="20577"/>
        <pc:sldMkLst>
          <pc:docMk/>
          <pc:sldMk cId="40835375" sldId="287"/>
        </pc:sldMkLst>
        <pc:spChg chg="mod">
          <ac:chgData name="Mitchell Wand" userId="de9b44c55c049659" providerId="LiveId" clId="{16F00C48-6B6C-454A-AB0A-4448491B1589}" dt="2023-10-31T21:17:56.790" v="31" actId="20577"/>
          <ac:spMkLst>
            <pc:docMk/>
            <pc:sldMk cId="40835375" sldId="287"/>
            <ac:spMk id="4" creationId="{DFC2F76F-2860-2B4C-9F8B-7BB2DB7CF941}"/>
          </ac:spMkLst>
        </pc:spChg>
      </pc:sldChg>
      <pc:sldChg chg="modSp mod">
        <pc:chgData name="Mitchell Wand" userId="de9b44c55c049659" providerId="LiveId" clId="{16F00C48-6B6C-454A-AB0A-4448491B1589}" dt="2023-10-31T21:16:46.178" v="11" actId="122"/>
        <pc:sldMkLst>
          <pc:docMk/>
          <pc:sldMk cId="1313669991" sldId="291"/>
        </pc:sldMkLst>
        <pc:spChg chg="mod">
          <ac:chgData name="Mitchell Wand" userId="de9b44c55c049659" providerId="LiveId" clId="{16F00C48-6B6C-454A-AB0A-4448491B1589}" dt="2023-10-31T21:15:58.634" v="4" actId="122"/>
          <ac:spMkLst>
            <pc:docMk/>
            <pc:sldMk cId="1313669991" sldId="291"/>
            <ac:spMk id="7" creationId="{D1E1B8A0-3925-C448-8330-AC7A6EAEE4D0}"/>
          </ac:spMkLst>
        </pc:spChg>
        <pc:spChg chg="mod">
          <ac:chgData name="Mitchell Wand" userId="de9b44c55c049659" providerId="LiveId" clId="{16F00C48-6B6C-454A-AB0A-4448491B1589}" dt="2023-10-31T21:15:46.501" v="2" actId="113"/>
          <ac:spMkLst>
            <pc:docMk/>
            <pc:sldMk cId="1313669991" sldId="291"/>
            <ac:spMk id="9" creationId="{477771BA-0037-A54A-B32B-8D506F4C4D90}"/>
          </ac:spMkLst>
        </pc:spChg>
        <pc:spChg chg="mod">
          <ac:chgData name="Mitchell Wand" userId="de9b44c55c049659" providerId="LiveId" clId="{16F00C48-6B6C-454A-AB0A-4448491B1589}" dt="2023-10-31T21:16:19.190" v="6" actId="122"/>
          <ac:spMkLst>
            <pc:docMk/>
            <pc:sldMk cId="1313669991" sldId="291"/>
            <ac:spMk id="10" creationId="{5B4211AD-CD04-C24E-8406-ED7FA2E66A83}"/>
          </ac:spMkLst>
        </pc:spChg>
        <pc:spChg chg="mod">
          <ac:chgData name="Mitchell Wand" userId="de9b44c55c049659" providerId="LiveId" clId="{16F00C48-6B6C-454A-AB0A-4448491B1589}" dt="2023-10-31T21:16:46.178" v="11" actId="122"/>
          <ac:spMkLst>
            <pc:docMk/>
            <pc:sldMk cId="1313669991" sldId="291"/>
            <ac:spMk id="11" creationId="{6424DA7B-2403-B346-892B-0E7281781E3D}"/>
          </ac:spMkLst>
        </pc:spChg>
        <pc:spChg chg="mod">
          <ac:chgData name="Mitchell Wand" userId="de9b44c55c049659" providerId="LiveId" clId="{16F00C48-6B6C-454A-AB0A-4448491B1589}" dt="2023-10-31T21:16:38.306" v="9" actId="122"/>
          <ac:spMkLst>
            <pc:docMk/>
            <pc:sldMk cId="1313669991" sldId="291"/>
            <ac:spMk id="14" creationId="{9C85A987-13DA-4644-955F-64725AF0DDF4}"/>
          </ac:spMkLst>
        </pc:spChg>
      </pc:sldChg>
      <pc:sldChg chg="modSp mod">
        <pc:chgData name="Mitchell Wand" userId="de9b44c55c049659" providerId="LiveId" clId="{16F00C48-6B6C-454A-AB0A-4448491B1589}" dt="2023-10-31T21:23:43.878" v="63" actId="13926"/>
        <pc:sldMkLst>
          <pc:docMk/>
          <pc:sldMk cId="0" sldId="316"/>
        </pc:sldMkLst>
        <pc:spChg chg="mod">
          <ac:chgData name="Mitchell Wand" userId="de9b44c55c049659" providerId="LiveId" clId="{16F00C48-6B6C-454A-AB0A-4448491B1589}" dt="2023-10-31T21:19:33.357" v="35" actId="2711"/>
          <ac:spMkLst>
            <pc:docMk/>
            <pc:sldMk cId="0" sldId="316"/>
            <ac:spMk id="137" creationId="{00000000-0000-0000-0000-000000000000}"/>
          </ac:spMkLst>
        </pc:spChg>
        <pc:spChg chg="mod ord">
          <ac:chgData name="Mitchell Wand" userId="de9b44c55c049659" providerId="LiveId" clId="{16F00C48-6B6C-454A-AB0A-4448491B1589}" dt="2023-10-31T21:23:43.878" v="63" actId="13926"/>
          <ac:spMkLst>
            <pc:docMk/>
            <pc:sldMk cId="0" sldId="316"/>
            <ac:spMk id="139" creationId="{00000000-0000-0000-0000-000000000000}"/>
          </ac:spMkLst>
        </pc:spChg>
        <pc:graphicFrameChg chg="modGraphic">
          <ac:chgData name="Mitchell Wand" userId="de9b44c55c049659" providerId="LiveId" clId="{16F00C48-6B6C-454A-AB0A-4448491B1589}" dt="2023-10-31T21:20:05.549" v="37" actId="2711"/>
          <ac:graphicFrameMkLst>
            <pc:docMk/>
            <pc:sldMk cId="0" sldId="316"/>
            <ac:graphicFrameMk id="138" creationId="{00000000-0000-0000-0000-000000000000}"/>
          </ac:graphicFrameMkLst>
        </pc:graphicFrameChg>
      </pc:sldChg>
      <pc:sldChg chg="modSp">
        <pc:chgData name="Mitchell Wand" userId="de9b44c55c049659" providerId="LiveId" clId="{16F00C48-6B6C-454A-AB0A-4448491B1589}" dt="2023-10-31T21:12:00.135" v="0" actId="2711"/>
        <pc:sldMkLst>
          <pc:docMk/>
          <pc:sldMk cId="3151719411" sldId="345"/>
        </pc:sldMkLst>
        <pc:spChg chg="mod">
          <ac:chgData name="Mitchell Wand" userId="de9b44c55c049659" providerId="LiveId" clId="{16F00C48-6B6C-454A-AB0A-4448491B1589}" dt="2023-10-31T21:12:00.135" v="0" actId="2711"/>
          <ac:spMkLst>
            <pc:docMk/>
            <pc:sldMk cId="3151719411" sldId="345"/>
            <ac:spMk id="8" creationId="{06BA9E79-D987-67E0-6597-5F502DAA0F31}"/>
          </ac:spMkLst>
        </pc:spChg>
      </pc:sldChg>
    </pc:docChg>
  </pc:docChgLst>
  <pc:docChgLst>
    <pc:chgData name="Mitchell Wand" userId="de9b44c55c049659" providerId="LiveId" clId="{6033B8A2-E243-4B0E-BAD3-960CC7C8BDF9}"/>
    <pc:docChg chg="undo custSel addSld delSld modSld sldOrd">
      <pc:chgData name="Mitchell Wand" userId="de9b44c55c049659" providerId="LiveId" clId="{6033B8A2-E243-4B0E-BAD3-960CC7C8BDF9}" dt="2024-03-19T20:05:51.700" v="2586" actId="20577"/>
      <pc:docMkLst>
        <pc:docMk/>
      </pc:docMkLst>
      <pc:sldChg chg="modSp mod">
        <pc:chgData name="Mitchell Wand" userId="de9b44c55c049659" providerId="LiveId" clId="{6033B8A2-E243-4B0E-BAD3-960CC7C8BDF9}" dt="2024-03-19T20:05:09.262" v="2520" actId="20577"/>
        <pc:sldMkLst>
          <pc:docMk/>
          <pc:sldMk cId="217861666" sldId="323"/>
        </pc:sldMkLst>
        <pc:spChg chg="mod">
          <ac:chgData name="Mitchell Wand" userId="de9b44c55c049659" providerId="LiveId" clId="{6033B8A2-E243-4B0E-BAD3-960CC7C8BDF9}" dt="2024-03-19T20:05:09.262" v="2520" actId="20577"/>
          <ac:spMkLst>
            <pc:docMk/>
            <pc:sldMk cId="217861666" sldId="323"/>
            <ac:spMk id="2" creationId="{A8CBC4F2-39A4-896C-6051-E89693F78F42}"/>
          </ac:spMkLst>
        </pc:spChg>
      </pc:sldChg>
      <pc:sldChg chg="modSp add mod modNotesTx">
        <pc:chgData name="Mitchell Wand" userId="de9b44c55c049659" providerId="LiveId" clId="{6033B8A2-E243-4B0E-BAD3-960CC7C8BDF9}" dt="2024-03-19T19:53:39.928" v="1473"/>
        <pc:sldMkLst>
          <pc:docMk/>
          <pc:sldMk cId="3838296255" sldId="325"/>
        </pc:sldMkLst>
        <pc:spChg chg="mod">
          <ac:chgData name="Mitchell Wand" userId="de9b44c55c049659" providerId="LiveId" clId="{6033B8A2-E243-4B0E-BAD3-960CC7C8BDF9}" dt="2024-03-19T18:56:02.300" v="607" actId="20577"/>
          <ac:spMkLst>
            <pc:docMk/>
            <pc:sldMk cId="3838296255" sldId="325"/>
            <ac:spMk id="3" creationId="{2597ABB4-F004-0A30-F785-60B74E3C41DB}"/>
          </ac:spMkLst>
        </pc:spChg>
      </pc:sldChg>
      <pc:sldChg chg="delSp mod delAnim">
        <pc:chgData name="Mitchell Wand" userId="de9b44c55c049659" providerId="LiveId" clId="{6033B8A2-E243-4B0E-BAD3-960CC7C8BDF9}" dt="2024-03-19T19:48:27.139" v="1352" actId="478"/>
        <pc:sldMkLst>
          <pc:docMk/>
          <pc:sldMk cId="3712692370" sldId="329"/>
        </pc:sldMkLst>
        <pc:spChg chg="del">
          <ac:chgData name="Mitchell Wand" userId="de9b44c55c049659" providerId="LiveId" clId="{6033B8A2-E243-4B0E-BAD3-960CC7C8BDF9}" dt="2024-03-19T19:48:27.139" v="1352" actId="478"/>
          <ac:spMkLst>
            <pc:docMk/>
            <pc:sldMk cId="3712692370" sldId="329"/>
            <ac:spMk id="5" creationId="{B3035C4C-6EBD-2880-E2B5-45DE4DB48C9D}"/>
          </ac:spMkLst>
        </pc:spChg>
      </pc:sldChg>
      <pc:sldChg chg="modSp mod">
        <pc:chgData name="Mitchell Wand" userId="de9b44c55c049659" providerId="LiveId" clId="{6033B8A2-E243-4B0E-BAD3-960CC7C8BDF9}" dt="2024-03-13T19:23:09.478" v="0" actId="20577"/>
        <pc:sldMkLst>
          <pc:docMk/>
          <pc:sldMk cId="0" sldId="342"/>
        </pc:sldMkLst>
        <pc:spChg chg="mod">
          <ac:chgData name="Mitchell Wand" userId="de9b44c55c049659" providerId="LiveId" clId="{6033B8A2-E243-4B0E-BAD3-960CC7C8BDF9}" dt="2024-03-13T19:23:09.478" v="0" actId="20577"/>
          <ac:spMkLst>
            <pc:docMk/>
            <pc:sldMk cId="0" sldId="342"/>
            <ac:spMk id="60" creationId="{00000000-0000-0000-0000-000000000000}"/>
          </ac:spMkLst>
        </pc:spChg>
      </pc:sldChg>
      <pc:sldChg chg="addSp delSp modSp mod ord addAnim delAnim modAnim modNotesTx">
        <pc:chgData name="Mitchell Wand" userId="de9b44c55c049659" providerId="LiveId" clId="{6033B8A2-E243-4B0E-BAD3-960CC7C8BDF9}" dt="2024-03-19T19:57:57.598" v="1740" actId="20577"/>
        <pc:sldMkLst>
          <pc:docMk/>
          <pc:sldMk cId="0" sldId="353"/>
        </pc:sldMkLst>
        <pc:spChg chg="mod">
          <ac:chgData name="Mitchell Wand" userId="de9b44c55c049659" providerId="LiveId" clId="{6033B8A2-E243-4B0E-BAD3-960CC7C8BDF9}" dt="2024-03-19T19:27:34.149" v="998" actId="408"/>
          <ac:spMkLst>
            <pc:docMk/>
            <pc:sldMk cId="0" sldId="353"/>
            <ac:spMk id="5" creationId="{DC1BE921-90FA-C947-D6F0-303946107DD1}"/>
          </ac:spMkLst>
        </pc:spChg>
        <pc:spChg chg="mod">
          <ac:chgData name="Mitchell Wand" userId="de9b44c55c049659" providerId="LiveId" clId="{6033B8A2-E243-4B0E-BAD3-960CC7C8BDF9}" dt="2024-03-19T19:27:34.149" v="998" actId="408"/>
          <ac:spMkLst>
            <pc:docMk/>
            <pc:sldMk cId="0" sldId="353"/>
            <ac:spMk id="6" creationId="{411F91D3-DA14-8D43-3AE2-66EF85439CC5}"/>
          </ac:spMkLst>
        </pc:spChg>
        <pc:spChg chg="mod ord">
          <ac:chgData name="Mitchell Wand" userId="de9b44c55c049659" providerId="LiveId" clId="{6033B8A2-E243-4B0E-BAD3-960CC7C8BDF9}" dt="2024-03-19T19:32:59.615" v="1031" actId="167"/>
          <ac:spMkLst>
            <pc:docMk/>
            <pc:sldMk cId="0" sldId="353"/>
            <ac:spMk id="9" creationId="{957BE3B1-8AF0-B764-639C-F6988A7868DD}"/>
          </ac:spMkLst>
        </pc:spChg>
        <pc:spChg chg="mod">
          <ac:chgData name="Mitchell Wand" userId="de9b44c55c049659" providerId="LiveId" clId="{6033B8A2-E243-4B0E-BAD3-960CC7C8BDF9}" dt="2024-03-19T19:32:43.298" v="1030" actId="207"/>
          <ac:spMkLst>
            <pc:docMk/>
            <pc:sldMk cId="0" sldId="353"/>
            <ac:spMk id="10" creationId="{CBA4D3F8-D465-7FFA-A13E-F2135167C871}"/>
          </ac:spMkLst>
        </pc:spChg>
        <pc:spChg chg="add mod ord">
          <ac:chgData name="Mitchell Wand" userId="de9b44c55c049659" providerId="LiveId" clId="{6033B8A2-E243-4B0E-BAD3-960CC7C8BDF9}" dt="2024-03-19T19:32:43.298" v="1030" actId="207"/>
          <ac:spMkLst>
            <pc:docMk/>
            <pc:sldMk cId="0" sldId="353"/>
            <ac:spMk id="11" creationId="{505ECB0F-6412-FE5D-E28E-773CEB598572}"/>
          </ac:spMkLst>
        </pc:spChg>
        <pc:spChg chg="mod">
          <ac:chgData name="Mitchell Wand" userId="de9b44c55c049659" providerId="LiveId" clId="{6033B8A2-E243-4B0E-BAD3-960CC7C8BDF9}" dt="2024-03-19T19:27:34.149" v="998" actId="408"/>
          <ac:spMkLst>
            <pc:docMk/>
            <pc:sldMk cId="0" sldId="353"/>
            <ac:spMk id="14" creationId="{080D6E3A-31A6-BF7E-6B2A-A8A51A8AE909}"/>
          </ac:spMkLst>
        </pc:spChg>
        <pc:spChg chg="mod">
          <ac:chgData name="Mitchell Wand" userId="de9b44c55c049659" providerId="LiveId" clId="{6033B8A2-E243-4B0E-BAD3-960CC7C8BDF9}" dt="2024-03-19T19:27:34.149" v="998" actId="408"/>
          <ac:spMkLst>
            <pc:docMk/>
            <pc:sldMk cId="0" sldId="353"/>
            <ac:spMk id="15" creationId="{11D0FF99-C09F-9C6E-B3C8-70324EF445A4}"/>
          </ac:spMkLst>
        </pc:spChg>
        <pc:spChg chg="add del mod">
          <ac:chgData name="Mitchell Wand" userId="de9b44c55c049659" providerId="LiveId" clId="{6033B8A2-E243-4B0E-BAD3-960CC7C8BDF9}" dt="2024-03-19T19:21:17.187" v="972" actId="478"/>
          <ac:spMkLst>
            <pc:docMk/>
            <pc:sldMk cId="0" sldId="353"/>
            <ac:spMk id="17" creationId="{A6F72A63-4F1E-1BA5-9B70-3A219E487618}"/>
          </ac:spMkLst>
        </pc:spChg>
        <pc:spChg chg="add del">
          <ac:chgData name="Mitchell Wand" userId="de9b44c55c049659" providerId="LiveId" clId="{6033B8A2-E243-4B0E-BAD3-960CC7C8BDF9}" dt="2024-03-19T19:21:15.608" v="971" actId="478"/>
          <ac:spMkLst>
            <pc:docMk/>
            <pc:sldMk cId="0" sldId="353"/>
            <ac:spMk id="19" creationId="{54FCB12A-7349-28FB-6128-EF86341ED68B}"/>
          </ac:spMkLst>
        </pc:spChg>
        <pc:spChg chg="add mod">
          <ac:chgData name="Mitchell Wand" userId="de9b44c55c049659" providerId="LiveId" clId="{6033B8A2-E243-4B0E-BAD3-960CC7C8BDF9}" dt="2024-03-19T19:27:34.149" v="998" actId="408"/>
          <ac:spMkLst>
            <pc:docMk/>
            <pc:sldMk cId="0" sldId="353"/>
            <ac:spMk id="20" creationId="{DDDBB5E9-E72F-628E-4701-265BB398A3A2}"/>
          </ac:spMkLst>
        </pc:spChg>
        <pc:spChg chg="add mod">
          <ac:chgData name="Mitchell Wand" userId="de9b44c55c049659" providerId="LiveId" clId="{6033B8A2-E243-4B0E-BAD3-960CC7C8BDF9}" dt="2024-03-19T19:27:34.149" v="998" actId="408"/>
          <ac:spMkLst>
            <pc:docMk/>
            <pc:sldMk cId="0" sldId="353"/>
            <ac:spMk id="21" creationId="{B45414F5-C9FA-C150-C5A4-01C217C69348}"/>
          </ac:spMkLst>
        </pc:spChg>
        <pc:spChg chg="add mod">
          <ac:chgData name="Mitchell Wand" userId="de9b44c55c049659" providerId="LiveId" clId="{6033B8A2-E243-4B0E-BAD3-960CC7C8BDF9}" dt="2024-03-19T19:27:34.149" v="998" actId="408"/>
          <ac:spMkLst>
            <pc:docMk/>
            <pc:sldMk cId="0" sldId="353"/>
            <ac:spMk id="22" creationId="{52CFC4BB-CF02-0FE6-D689-BBFBEE429B26}"/>
          </ac:spMkLst>
        </pc:spChg>
        <pc:spChg chg="add mod">
          <ac:chgData name="Mitchell Wand" userId="de9b44c55c049659" providerId="LiveId" clId="{6033B8A2-E243-4B0E-BAD3-960CC7C8BDF9}" dt="2024-03-19T19:27:34.149" v="998" actId="408"/>
          <ac:spMkLst>
            <pc:docMk/>
            <pc:sldMk cId="0" sldId="353"/>
            <ac:spMk id="23" creationId="{C05ABEA6-088A-ADB3-D4A3-4B4BCAE25297}"/>
          </ac:spMkLst>
        </pc:spChg>
        <pc:spChg chg="add mod">
          <ac:chgData name="Mitchell Wand" userId="de9b44c55c049659" providerId="LiveId" clId="{6033B8A2-E243-4B0E-BAD3-960CC7C8BDF9}" dt="2024-03-19T19:34:29.777" v="1069" actId="14100"/>
          <ac:spMkLst>
            <pc:docMk/>
            <pc:sldMk cId="0" sldId="353"/>
            <ac:spMk id="24" creationId="{DBCE68F6-AB54-7037-3244-A9811415F509}"/>
          </ac:spMkLst>
        </pc:spChg>
        <pc:spChg chg="add mod">
          <ac:chgData name="Mitchell Wand" userId="de9b44c55c049659" providerId="LiveId" clId="{6033B8A2-E243-4B0E-BAD3-960CC7C8BDF9}" dt="2024-03-19T19:37:58.365" v="1135" actId="255"/>
          <ac:spMkLst>
            <pc:docMk/>
            <pc:sldMk cId="0" sldId="353"/>
            <ac:spMk id="25" creationId="{78F29AFD-125D-EBDC-D6A3-F18521F7EA50}"/>
          </ac:spMkLst>
        </pc:spChg>
        <pc:spChg chg="mod">
          <ac:chgData name="Mitchell Wand" userId="de9b44c55c049659" providerId="LiveId" clId="{6033B8A2-E243-4B0E-BAD3-960CC7C8BDF9}" dt="2024-03-19T19:42:32.487" v="1246" actId="20577"/>
          <ac:spMkLst>
            <pc:docMk/>
            <pc:sldMk cId="0" sldId="353"/>
            <ac:spMk id="315" creationId="{00000000-0000-0000-0000-000000000000}"/>
          </ac:spMkLst>
        </pc:spChg>
        <pc:spChg chg="mod">
          <ac:chgData name="Mitchell Wand" userId="de9b44c55c049659" providerId="LiveId" clId="{6033B8A2-E243-4B0E-BAD3-960CC7C8BDF9}" dt="2024-03-19T19:41:26.816" v="1230" actId="113"/>
          <ac:spMkLst>
            <pc:docMk/>
            <pc:sldMk cId="0" sldId="353"/>
            <ac:spMk id="317" creationId="{00000000-0000-0000-0000-000000000000}"/>
          </ac:spMkLst>
        </pc:spChg>
        <pc:spChg chg="mod">
          <ac:chgData name="Mitchell Wand" userId="de9b44c55c049659" providerId="LiveId" clId="{6033B8A2-E243-4B0E-BAD3-960CC7C8BDF9}" dt="2024-03-19T19:42:39.966" v="1247" actId="207"/>
          <ac:spMkLst>
            <pc:docMk/>
            <pc:sldMk cId="0" sldId="353"/>
            <ac:spMk id="318" creationId="{00000000-0000-0000-0000-000000000000}"/>
          </ac:spMkLst>
        </pc:spChg>
        <pc:spChg chg="mod">
          <ac:chgData name="Mitchell Wand" userId="de9b44c55c049659" providerId="LiveId" clId="{6033B8A2-E243-4B0E-BAD3-960CC7C8BDF9}" dt="2024-03-19T19:23:36.104" v="985" actId="1076"/>
          <ac:spMkLst>
            <pc:docMk/>
            <pc:sldMk cId="0" sldId="353"/>
            <ac:spMk id="319" creationId="{00000000-0000-0000-0000-000000000000}"/>
          </ac:spMkLst>
        </pc:spChg>
        <pc:spChg chg="mod">
          <ac:chgData name="Mitchell Wand" userId="de9b44c55c049659" providerId="LiveId" clId="{6033B8A2-E243-4B0E-BAD3-960CC7C8BDF9}" dt="2024-03-19T19:23:36.104" v="985" actId="1076"/>
          <ac:spMkLst>
            <pc:docMk/>
            <pc:sldMk cId="0" sldId="353"/>
            <ac:spMk id="320" creationId="{00000000-0000-0000-0000-000000000000}"/>
          </ac:spMkLst>
        </pc:spChg>
        <pc:spChg chg="mod">
          <ac:chgData name="Mitchell Wand" userId="de9b44c55c049659" providerId="LiveId" clId="{6033B8A2-E243-4B0E-BAD3-960CC7C8BDF9}" dt="2024-03-19T19:23:36.104" v="985" actId="1076"/>
          <ac:spMkLst>
            <pc:docMk/>
            <pc:sldMk cId="0" sldId="353"/>
            <ac:spMk id="321" creationId="{00000000-0000-0000-0000-000000000000}"/>
          </ac:spMkLst>
        </pc:spChg>
        <pc:grpChg chg="add mod">
          <ac:chgData name="Mitchell Wand" userId="de9b44c55c049659" providerId="LiveId" clId="{6033B8A2-E243-4B0E-BAD3-960CC7C8BDF9}" dt="2024-03-19T19:27:34.149" v="998" actId="408"/>
          <ac:grpSpMkLst>
            <pc:docMk/>
            <pc:sldMk cId="0" sldId="353"/>
            <ac:grpSpMk id="4" creationId="{B6235EC4-F1D8-49C6-DAD7-90E3F7744747}"/>
          </ac:grpSpMkLst>
        </pc:grpChg>
        <pc:grpChg chg="add mod">
          <ac:chgData name="Mitchell Wand" userId="de9b44c55c049659" providerId="LiveId" clId="{6033B8A2-E243-4B0E-BAD3-960CC7C8BDF9}" dt="2024-03-19T19:32:43.298" v="1030" actId="207"/>
          <ac:grpSpMkLst>
            <pc:docMk/>
            <pc:sldMk cId="0" sldId="353"/>
            <ac:grpSpMk id="8" creationId="{FA75B241-A503-99A1-16F8-FB4D757B11A4}"/>
          </ac:grpSpMkLst>
        </pc:grpChg>
        <pc:grpChg chg="add del mod ord">
          <ac:chgData name="Mitchell Wand" userId="de9b44c55c049659" providerId="LiveId" clId="{6033B8A2-E243-4B0E-BAD3-960CC7C8BDF9}" dt="2024-03-19T19:32:43.298" v="1030" actId="207"/>
          <ac:grpSpMkLst>
            <pc:docMk/>
            <pc:sldMk cId="0" sldId="353"/>
            <ac:grpSpMk id="12" creationId="{A64AD00A-F5AD-912D-A307-BEB51F3B04BF}"/>
          </ac:grpSpMkLst>
        </pc:grpChg>
        <pc:grpChg chg="add mod">
          <ac:chgData name="Mitchell Wand" userId="de9b44c55c049659" providerId="LiveId" clId="{6033B8A2-E243-4B0E-BAD3-960CC7C8BDF9}" dt="2024-03-19T19:27:34.149" v="998" actId="408"/>
          <ac:grpSpMkLst>
            <pc:docMk/>
            <pc:sldMk cId="0" sldId="353"/>
            <ac:grpSpMk id="13" creationId="{3B3F58EB-F32B-A69B-FD9A-228FA6BCD4EE}"/>
          </ac:grpSpMkLst>
        </pc:grpChg>
        <pc:picChg chg="add del mod">
          <ac:chgData name="Mitchell Wand" userId="de9b44c55c049659" providerId="LiveId" clId="{6033B8A2-E243-4B0E-BAD3-960CC7C8BDF9}" dt="2024-03-19T19:24:34.269" v="989" actId="478"/>
          <ac:picMkLst>
            <pc:docMk/>
            <pc:sldMk cId="0" sldId="353"/>
            <ac:picMk id="3" creationId="{10EEE29A-27FF-BA12-B76C-8EBDA87D6E2C}"/>
          </ac:picMkLst>
        </pc:picChg>
        <pc:picChg chg="add del mod">
          <ac:chgData name="Mitchell Wand" userId="de9b44c55c049659" providerId="LiveId" clId="{6033B8A2-E243-4B0E-BAD3-960CC7C8BDF9}" dt="2024-03-19T19:30:38.467" v="1016" actId="478"/>
          <ac:picMkLst>
            <pc:docMk/>
            <pc:sldMk cId="0" sldId="353"/>
            <ac:picMk id="7" creationId="{FDB29159-F6A0-AED1-DC83-6FE1D7482C8A}"/>
          </ac:picMkLst>
        </pc:picChg>
        <pc:picChg chg="add mod">
          <ac:chgData name="Mitchell Wand" userId="de9b44c55c049659" providerId="LiveId" clId="{6033B8A2-E243-4B0E-BAD3-960CC7C8BDF9}" dt="2024-03-19T19:27:28.580" v="997" actId="408"/>
          <ac:picMkLst>
            <pc:docMk/>
            <pc:sldMk cId="0" sldId="353"/>
            <ac:picMk id="16" creationId="{0BF74599-0D3C-B525-679C-E73E82F21659}"/>
          </ac:picMkLst>
        </pc:picChg>
        <pc:picChg chg="add mod">
          <ac:chgData name="Mitchell Wand" userId="de9b44c55c049659" providerId="LiveId" clId="{6033B8A2-E243-4B0E-BAD3-960CC7C8BDF9}" dt="2024-03-19T19:20:58.759" v="969"/>
          <ac:picMkLst>
            <pc:docMk/>
            <pc:sldMk cId="0" sldId="353"/>
            <ac:picMk id="18" creationId="{4C0E7866-B36B-2DB7-E385-6789677E4728}"/>
          </ac:picMkLst>
        </pc:picChg>
        <pc:picChg chg="add del mod">
          <ac:chgData name="Mitchell Wand" userId="de9b44c55c049659" providerId="LiveId" clId="{6033B8A2-E243-4B0E-BAD3-960CC7C8BDF9}" dt="2024-03-19T19:05:53.154" v="836" actId="478"/>
          <ac:picMkLst>
            <pc:docMk/>
            <pc:sldMk cId="0" sldId="353"/>
            <ac:picMk id="2050" creationId="{2CF2B612-205B-D592-E740-76CC697A3136}"/>
          </ac:picMkLst>
        </pc:picChg>
        <pc:picChg chg="add mod">
          <ac:chgData name="Mitchell Wand" userId="de9b44c55c049659" providerId="LiveId" clId="{6033B8A2-E243-4B0E-BAD3-960CC7C8BDF9}" dt="2024-03-19T19:27:28.580" v="997" actId="408"/>
          <ac:picMkLst>
            <pc:docMk/>
            <pc:sldMk cId="0" sldId="353"/>
            <ac:picMk id="2052" creationId="{DE336DE2-B88D-274E-557B-03CF18AE693E}"/>
          </ac:picMkLst>
        </pc:picChg>
      </pc:sldChg>
      <pc:sldChg chg="modSp del mod ord modAnim modNotesTx">
        <pc:chgData name="Mitchell Wand" userId="de9b44c55c049659" providerId="LiveId" clId="{6033B8A2-E243-4B0E-BAD3-960CC7C8BDF9}" dt="2024-03-19T19:47:48.143" v="1351" actId="2696"/>
        <pc:sldMkLst>
          <pc:docMk/>
          <pc:sldMk cId="0" sldId="354"/>
        </pc:sldMkLst>
        <pc:spChg chg="mod">
          <ac:chgData name="Mitchell Wand" userId="de9b44c55c049659" providerId="LiveId" clId="{6033B8A2-E243-4B0E-BAD3-960CC7C8BDF9}" dt="2024-03-17T02:18:38.449" v="44" actId="20577"/>
          <ac:spMkLst>
            <pc:docMk/>
            <pc:sldMk cId="0" sldId="354"/>
            <ac:spMk id="324" creationId="{00000000-0000-0000-0000-000000000000}"/>
          </ac:spMkLst>
        </pc:spChg>
      </pc:sldChg>
      <pc:sldChg chg="delSp modSp mod delAnim modNotesTx">
        <pc:chgData name="Mitchell Wand" userId="de9b44c55c049659" providerId="LiveId" clId="{6033B8A2-E243-4B0E-BAD3-960CC7C8BDF9}" dt="2024-03-19T20:05:01.583" v="2514" actId="20577"/>
        <pc:sldMkLst>
          <pc:docMk/>
          <pc:sldMk cId="3738641298" sldId="356"/>
        </pc:sldMkLst>
        <pc:spChg chg="mod">
          <ac:chgData name="Mitchell Wand" userId="de9b44c55c049659" providerId="LiveId" clId="{6033B8A2-E243-4B0E-BAD3-960CC7C8BDF9}" dt="2024-03-19T20:05:01.583" v="2514" actId="20577"/>
          <ac:spMkLst>
            <pc:docMk/>
            <pc:sldMk cId="3738641298" sldId="356"/>
            <ac:spMk id="2" creationId="{E06EFB83-8809-2F5D-EB2A-1C32786220BC}"/>
          </ac:spMkLst>
        </pc:spChg>
        <pc:spChg chg="mod">
          <ac:chgData name="Mitchell Wand" userId="de9b44c55c049659" providerId="LiveId" clId="{6033B8A2-E243-4B0E-BAD3-960CC7C8BDF9}" dt="2024-03-19T19:54:33.393" v="1633" actId="20577"/>
          <ac:spMkLst>
            <pc:docMk/>
            <pc:sldMk cId="3738641298" sldId="356"/>
            <ac:spMk id="3" creationId="{1F76954A-0E38-1180-C63A-3FD7F887A28B}"/>
          </ac:spMkLst>
        </pc:spChg>
        <pc:grpChg chg="del">
          <ac:chgData name="Mitchell Wand" userId="de9b44c55c049659" providerId="LiveId" clId="{6033B8A2-E243-4B0E-BAD3-960CC7C8BDF9}" dt="2024-03-19T19:51:58.269" v="1356" actId="478"/>
          <ac:grpSpMkLst>
            <pc:docMk/>
            <pc:sldMk cId="3738641298" sldId="356"/>
            <ac:grpSpMk id="32" creationId="{036BDF17-31EC-368E-CE48-58780F31D9E4}"/>
          </ac:grpSpMkLst>
        </pc:grpChg>
        <pc:grpChg chg="del">
          <ac:chgData name="Mitchell Wand" userId="de9b44c55c049659" providerId="LiveId" clId="{6033B8A2-E243-4B0E-BAD3-960CC7C8BDF9}" dt="2024-03-19T19:51:59.624" v="1357" actId="478"/>
          <ac:grpSpMkLst>
            <pc:docMk/>
            <pc:sldMk cId="3738641298" sldId="356"/>
            <ac:grpSpMk id="35" creationId="{C2253AB0-AB59-A716-6992-5BD5E9EFB1CD}"/>
          </ac:grpSpMkLst>
        </pc:grpChg>
        <pc:grpChg chg="del">
          <ac:chgData name="Mitchell Wand" userId="de9b44c55c049659" providerId="LiveId" clId="{6033B8A2-E243-4B0E-BAD3-960CC7C8BDF9}" dt="2024-03-19T19:52:00.654" v="1358" actId="478"/>
          <ac:grpSpMkLst>
            <pc:docMk/>
            <pc:sldMk cId="3738641298" sldId="356"/>
            <ac:grpSpMk id="38" creationId="{5B0D57B0-7EBC-6422-C68A-8DA7F1A19CEB}"/>
          </ac:grpSpMkLst>
        </pc:grpChg>
      </pc:sldChg>
      <pc:sldChg chg="add modNotesTx">
        <pc:chgData name="Mitchell Wand" userId="de9b44c55c049659" providerId="LiveId" clId="{6033B8A2-E243-4B0E-BAD3-960CC7C8BDF9}" dt="2024-03-19T20:05:51.700" v="2586" actId="20577"/>
        <pc:sldMkLst>
          <pc:docMk/>
          <pc:sldMk cId="1669032529" sldId="357"/>
        </pc:sldMkLst>
      </pc:sldChg>
      <pc:sldChg chg="addSp delSp modSp add mod modNotesTx">
        <pc:chgData name="Mitchell Wand" userId="de9b44c55c049659" providerId="LiveId" clId="{6033B8A2-E243-4B0E-BAD3-960CC7C8BDF9}" dt="2024-03-19T19:56:26.598" v="1739" actId="20577"/>
        <pc:sldMkLst>
          <pc:docMk/>
          <pc:sldMk cId="681746844" sldId="358"/>
        </pc:sldMkLst>
        <pc:spChg chg="mod">
          <ac:chgData name="Mitchell Wand" userId="de9b44c55c049659" providerId="LiveId" clId="{6033B8A2-E243-4B0E-BAD3-960CC7C8BDF9}" dt="2024-03-19T18:48:23.314" v="499" actId="20577"/>
          <ac:spMkLst>
            <pc:docMk/>
            <pc:sldMk cId="681746844" sldId="358"/>
            <ac:spMk id="2" creationId="{48A34742-32AB-AA14-EA0A-DB348D0A1DEE}"/>
          </ac:spMkLst>
        </pc:spChg>
        <pc:spChg chg="mod">
          <ac:chgData name="Mitchell Wand" userId="de9b44c55c049659" providerId="LiveId" clId="{6033B8A2-E243-4B0E-BAD3-960CC7C8BDF9}" dt="2024-03-19T18:54:40.469" v="591" actId="14100"/>
          <ac:spMkLst>
            <pc:docMk/>
            <pc:sldMk cId="681746844" sldId="358"/>
            <ac:spMk id="3" creationId="{2597ABB4-F004-0A30-F785-60B74E3C41DB}"/>
          </ac:spMkLst>
        </pc:spChg>
        <pc:spChg chg="mod">
          <ac:chgData name="Mitchell Wand" userId="de9b44c55c049659" providerId="LiveId" clId="{6033B8A2-E243-4B0E-BAD3-960CC7C8BDF9}" dt="2024-03-19T18:44:10.913" v="221"/>
          <ac:spMkLst>
            <pc:docMk/>
            <pc:sldMk cId="681746844" sldId="358"/>
            <ac:spMk id="13" creationId="{A386E2AF-0F5E-9C05-D3EA-35EA0A33F8A7}"/>
          </ac:spMkLst>
        </pc:spChg>
        <pc:spChg chg="mod">
          <ac:chgData name="Mitchell Wand" userId="de9b44c55c049659" providerId="LiveId" clId="{6033B8A2-E243-4B0E-BAD3-960CC7C8BDF9}" dt="2024-03-19T18:44:23.440" v="235" actId="20577"/>
          <ac:spMkLst>
            <pc:docMk/>
            <pc:sldMk cId="681746844" sldId="358"/>
            <ac:spMk id="14" creationId="{3AA0873D-74D7-50EE-0964-8FB1E73139EC}"/>
          </ac:spMkLst>
        </pc:spChg>
        <pc:spChg chg="mod">
          <ac:chgData name="Mitchell Wand" userId="de9b44c55c049659" providerId="LiveId" clId="{6033B8A2-E243-4B0E-BAD3-960CC7C8BDF9}" dt="2024-03-19T18:46:26.500" v="389"/>
          <ac:spMkLst>
            <pc:docMk/>
            <pc:sldMk cId="681746844" sldId="358"/>
            <ac:spMk id="16" creationId="{556A1552-3DE1-8FB5-D072-BB06E69A6BE1}"/>
          </ac:spMkLst>
        </pc:spChg>
        <pc:spChg chg="mod">
          <ac:chgData name="Mitchell Wand" userId="de9b44c55c049659" providerId="LiveId" clId="{6033B8A2-E243-4B0E-BAD3-960CC7C8BDF9}" dt="2024-03-19T18:47:39.147" v="488" actId="20577"/>
          <ac:spMkLst>
            <pc:docMk/>
            <pc:sldMk cId="681746844" sldId="358"/>
            <ac:spMk id="17" creationId="{C6F01042-9FA2-EA3A-C209-1A031CDD0166}"/>
          </ac:spMkLst>
        </pc:spChg>
        <pc:spChg chg="add mod">
          <ac:chgData name="Mitchell Wand" userId="de9b44c55c049659" providerId="LiveId" clId="{6033B8A2-E243-4B0E-BAD3-960CC7C8BDF9}" dt="2024-03-19T19:55:54.067" v="1669" actId="122"/>
          <ac:spMkLst>
            <pc:docMk/>
            <pc:sldMk cId="681746844" sldId="358"/>
            <ac:spMk id="20" creationId="{1012D76C-309C-03B4-1B33-7B0F29D084AF}"/>
          </ac:spMkLst>
        </pc:spChg>
        <pc:grpChg chg="del mod">
          <ac:chgData name="Mitchell Wand" userId="de9b44c55c049659" providerId="LiveId" clId="{6033B8A2-E243-4B0E-BAD3-960CC7C8BDF9}" dt="2024-03-19T18:47:29.667" v="483" actId="478"/>
          <ac:grpSpMkLst>
            <pc:docMk/>
            <pc:sldMk cId="681746844" sldId="358"/>
            <ac:grpSpMk id="11" creationId="{0E5EA3A1-D017-FE9E-6086-E90BA71E9E13}"/>
          </ac:grpSpMkLst>
        </pc:grpChg>
        <pc:grpChg chg="add mod">
          <ac:chgData name="Mitchell Wand" userId="de9b44c55c049659" providerId="LiveId" clId="{6033B8A2-E243-4B0E-BAD3-960CC7C8BDF9}" dt="2024-03-19T18:47:53.233" v="491" actId="1076"/>
          <ac:grpSpMkLst>
            <pc:docMk/>
            <pc:sldMk cId="681746844" sldId="358"/>
            <ac:grpSpMk id="12" creationId="{8C8EEAFC-4689-31D6-A81D-C406BBCBCB9A}"/>
          </ac:grpSpMkLst>
        </pc:grpChg>
        <pc:grpChg chg="add mod ord">
          <ac:chgData name="Mitchell Wand" userId="de9b44c55c049659" providerId="LiveId" clId="{6033B8A2-E243-4B0E-BAD3-960CC7C8BDF9}" dt="2024-03-19T18:59:31.753" v="654" actId="1076"/>
          <ac:grpSpMkLst>
            <pc:docMk/>
            <pc:sldMk cId="681746844" sldId="358"/>
            <ac:grpSpMk id="15" creationId="{E541ADDC-7D95-48D2-B4A1-0E1E1E323DB8}"/>
          </ac:grpSpMkLst>
        </pc:grpChg>
        <pc:picChg chg="mod">
          <ac:chgData name="Mitchell Wand" userId="de9b44c55c049659" providerId="LiveId" clId="{6033B8A2-E243-4B0E-BAD3-960CC7C8BDF9}" dt="2024-03-19T18:47:24.972" v="482" actId="14100"/>
          <ac:picMkLst>
            <pc:docMk/>
            <pc:sldMk cId="681746844" sldId="358"/>
            <ac:picMk id="5" creationId="{7656F334-F4D0-5081-1E5A-8AAC22A03FD7}"/>
          </ac:picMkLst>
        </pc:picChg>
        <pc:picChg chg="add mod">
          <ac:chgData name="Mitchell Wand" userId="de9b44c55c049659" providerId="LiveId" clId="{6033B8A2-E243-4B0E-BAD3-960CC7C8BDF9}" dt="2024-03-19T18:54:36.301" v="590" actId="1076"/>
          <ac:picMkLst>
            <pc:docMk/>
            <pc:sldMk cId="681746844" sldId="358"/>
            <ac:picMk id="19" creationId="{539B815A-B2BD-3CCC-48B5-3A04B26C52D2}"/>
          </ac:picMkLst>
        </pc:picChg>
      </pc:sldChg>
      <pc:sldChg chg="addSp delSp modSp add mod modNotesTx">
        <pc:chgData name="Mitchell Wand" userId="de9b44c55c049659" providerId="LiveId" clId="{6033B8A2-E243-4B0E-BAD3-960CC7C8BDF9}" dt="2024-03-19T19:55:48.057" v="1668" actId="122"/>
        <pc:sldMkLst>
          <pc:docMk/>
          <pc:sldMk cId="1982798368" sldId="359"/>
        </pc:sldMkLst>
        <pc:spChg chg="mod">
          <ac:chgData name="Mitchell Wand" userId="de9b44c55c049659" providerId="LiveId" clId="{6033B8A2-E243-4B0E-BAD3-960CC7C8BDF9}" dt="2024-03-19T18:53:51.331" v="561" actId="20577"/>
          <ac:spMkLst>
            <pc:docMk/>
            <pc:sldMk cId="1982798368" sldId="359"/>
            <ac:spMk id="2" creationId="{48A34742-32AB-AA14-EA0A-DB348D0A1DEE}"/>
          </ac:spMkLst>
        </pc:spChg>
        <pc:spChg chg="mod">
          <ac:chgData name="Mitchell Wand" userId="de9b44c55c049659" providerId="LiveId" clId="{6033B8A2-E243-4B0E-BAD3-960CC7C8BDF9}" dt="2024-03-19T18:58:58.776" v="642" actId="14100"/>
          <ac:spMkLst>
            <pc:docMk/>
            <pc:sldMk cId="1982798368" sldId="359"/>
            <ac:spMk id="3" creationId="{2597ABB4-F004-0A30-F785-60B74E3C41DB}"/>
          </ac:spMkLst>
        </pc:spChg>
        <pc:spChg chg="mod">
          <ac:chgData name="Mitchell Wand" userId="de9b44c55c049659" providerId="LiveId" clId="{6033B8A2-E243-4B0E-BAD3-960CC7C8BDF9}" dt="2024-03-19T18:55:09.026" v="597" actId="20577"/>
          <ac:spMkLst>
            <pc:docMk/>
            <pc:sldMk cId="1982798368" sldId="359"/>
            <ac:spMk id="14" creationId="{3AA0873D-74D7-50EE-0964-8FB1E73139EC}"/>
          </ac:spMkLst>
        </pc:spChg>
        <pc:spChg chg="mod">
          <ac:chgData name="Mitchell Wand" userId="de9b44c55c049659" providerId="LiveId" clId="{6033B8A2-E243-4B0E-BAD3-960CC7C8BDF9}" dt="2024-03-19T18:59:20.349" v="652" actId="20577"/>
          <ac:spMkLst>
            <pc:docMk/>
            <pc:sldMk cId="1982798368" sldId="359"/>
            <ac:spMk id="17" creationId="{C6F01042-9FA2-EA3A-C209-1A031CDD0166}"/>
          </ac:spMkLst>
        </pc:spChg>
        <pc:spChg chg="mod">
          <ac:chgData name="Mitchell Wand" userId="de9b44c55c049659" providerId="LiveId" clId="{6033B8A2-E243-4B0E-BAD3-960CC7C8BDF9}" dt="2024-03-19T19:55:48.057" v="1668" actId="122"/>
          <ac:spMkLst>
            <pc:docMk/>
            <pc:sldMk cId="1982798368" sldId="359"/>
            <ac:spMk id="20" creationId="{1012D76C-309C-03B4-1B33-7B0F29D084AF}"/>
          </ac:spMkLst>
        </pc:spChg>
        <pc:grpChg chg="mod">
          <ac:chgData name="Mitchell Wand" userId="de9b44c55c049659" providerId="LiveId" clId="{6033B8A2-E243-4B0E-BAD3-960CC7C8BDF9}" dt="2024-03-19T18:58:34.367" v="623" actId="1076"/>
          <ac:grpSpMkLst>
            <pc:docMk/>
            <pc:sldMk cId="1982798368" sldId="359"/>
            <ac:grpSpMk id="12" creationId="{8C8EEAFC-4689-31D6-A81D-C406BBCBCB9A}"/>
          </ac:grpSpMkLst>
        </pc:grpChg>
        <pc:grpChg chg="mod">
          <ac:chgData name="Mitchell Wand" userId="de9b44c55c049659" providerId="LiveId" clId="{6033B8A2-E243-4B0E-BAD3-960CC7C8BDF9}" dt="2024-03-19T18:59:25.520" v="653" actId="1076"/>
          <ac:grpSpMkLst>
            <pc:docMk/>
            <pc:sldMk cId="1982798368" sldId="359"/>
            <ac:grpSpMk id="15" creationId="{E541ADDC-7D95-48D2-B4A1-0E1E1E323DB8}"/>
          </ac:grpSpMkLst>
        </pc:grpChg>
        <pc:picChg chg="del">
          <ac:chgData name="Mitchell Wand" userId="de9b44c55c049659" providerId="LiveId" clId="{6033B8A2-E243-4B0E-BAD3-960CC7C8BDF9}" dt="2024-03-19T18:55:05.501" v="592" actId="478"/>
          <ac:picMkLst>
            <pc:docMk/>
            <pc:sldMk cId="1982798368" sldId="359"/>
            <ac:picMk id="5" creationId="{7656F334-F4D0-5081-1E5A-8AAC22A03FD7}"/>
          </ac:picMkLst>
        </pc:picChg>
        <pc:picChg chg="add mod modCrop">
          <ac:chgData name="Mitchell Wand" userId="de9b44c55c049659" providerId="LiveId" clId="{6033B8A2-E243-4B0E-BAD3-960CC7C8BDF9}" dt="2024-03-19T18:58:28.910" v="622" actId="1076"/>
          <ac:picMkLst>
            <pc:docMk/>
            <pc:sldMk cId="1982798368" sldId="359"/>
            <ac:picMk id="7" creationId="{5945C514-9E0D-B0F2-9E78-CBF724301EF6}"/>
          </ac:picMkLst>
        </pc:picChg>
      </pc:sldChg>
      <pc:sldChg chg="addSp delSp modSp new del mod">
        <pc:chgData name="Mitchell Wand" userId="de9b44c55c049659" providerId="LiveId" clId="{6033B8A2-E243-4B0E-BAD3-960CC7C8BDF9}" dt="2024-03-19T19:34:40.929" v="1070" actId="47"/>
        <pc:sldMkLst>
          <pc:docMk/>
          <pc:sldMk cId="3738888215" sldId="360"/>
        </pc:sldMkLst>
        <pc:spChg chg="mod">
          <ac:chgData name="Mitchell Wand" userId="de9b44c55c049659" providerId="LiveId" clId="{6033B8A2-E243-4B0E-BAD3-960CC7C8BDF9}" dt="2024-03-19T19:00:57.283" v="823" actId="20577"/>
          <ac:spMkLst>
            <pc:docMk/>
            <pc:sldMk cId="3738888215" sldId="360"/>
            <ac:spMk id="2" creationId="{9EF3452A-CB21-387B-035C-AF80ACFF25F4}"/>
          </ac:spMkLst>
        </pc:spChg>
        <pc:spChg chg="del">
          <ac:chgData name="Mitchell Wand" userId="de9b44c55c049659" providerId="LiveId" clId="{6033B8A2-E243-4B0E-BAD3-960CC7C8BDF9}" dt="2024-03-19T19:01:03.239" v="824" actId="478"/>
          <ac:spMkLst>
            <pc:docMk/>
            <pc:sldMk cId="3738888215" sldId="360"/>
            <ac:spMk id="3" creationId="{45A54280-E037-18C1-2BFF-682D1B162C9A}"/>
          </ac:spMkLst>
        </pc:spChg>
        <pc:picChg chg="add mod">
          <ac:chgData name="Mitchell Wand" userId="de9b44c55c049659" providerId="LiveId" clId="{6033B8A2-E243-4B0E-BAD3-960CC7C8BDF9}" dt="2024-03-19T19:03:10.604" v="825"/>
          <ac:picMkLst>
            <pc:docMk/>
            <pc:sldMk cId="3738888215" sldId="360"/>
            <ac:picMk id="1026" creationId="{6C52395C-B129-3511-8930-50E5835FDF32}"/>
          </ac:picMkLst>
        </pc:picChg>
      </pc:sldChg>
      <pc:sldChg chg="addSp delSp modSp add mod delAnim modAnim modNotesTx">
        <pc:chgData name="Mitchell Wand" userId="de9b44c55c049659" providerId="LiveId" clId="{6033B8A2-E243-4B0E-BAD3-960CC7C8BDF9}" dt="2024-03-19T20:02:33.360" v="2235" actId="20577"/>
        <pc:sldMkLst>
          <pc:docMk/>
          <pc:sldMk cId="4141522674" sldId="360"/>
        </pc:sldMkLst>
        <pc:spChg chg="mod">
          <ac:chgData name="Mitchell Wand" userId="de9b44c55c049659" providerId="LiveId" clId="{6033B8A2-E243-4B0E-BAD3-960CC7C8BDF9}" dt="2024-03-19T19:45:38.129" v="1254"/>
          <ac:spMkLst>
            <pc:docMk/>
            <pc:sldMk cId="4141522674" sldId="360"/>
            <ac:spMk id="7" creationId="{5468A504-E07F-F986-56A9-2A79C85057FB}"/>
          </ac:spMkLst>
        </pc:spChg>
        <pc:spChg chg="del">
          <ac:chgData name="Mitchell Wand" userId="de9b44c55c049659" providerId="LiveId" clId="{6033B8A2-E243-4B0E-BAD3-960CC7C8BDF9}" dt="2024-03-19T19:45:25.481" v="1253" actId="478"/>
          <ac:spMkLst>
            <pc:docMk/>
            <pc:sldMk cId="4141522674" sldId="360"/>
            <ac:spMk id="9" creationId="{957BE3B1-8AF0-B764-639C-F6988A7868DD}"/>
          </ac:spMkLst>
        </pc:spChg>
        <pc:spChg chg="del topLvl">
          <ac:chgData name="Mitchell Wand" userId="de9b44c55c049659" providerId="LiveId" clId="{6033B8A2-E243-4B0E-BAD3-960CC7C8BDF9}" dt="2024-03-19T19:45:54.261" v="1256" actId="478"/>
          <ac:spMkLst>
            <pc:docMk/>
            <pc:sldMk cId="4141522674" sldId="360"/>
            <ac:spMk id="10" creationId="{CBA4D3F8-D465-7FFA-A13E-F2135167C871}"/>
          </ac:spMkLst>
        </pc:spChg>
        <pc:spChg chg="topLvl">
          <ac:chgData name="Mitchell Wand" userId="de9b44c55c049659" providerId="LiveId" clId="{6033B8A2-E243-4B0E-BAD3-960CC7C8BDF9}" dt="2024-03-19T19:45:54.261" v="1256" actId="478"/>
          <ac:spMkLst>
            <pc:docMk/>
            <pc:sldMk cId="4141522674" sldId="360"/>
            <ac:spMk id="11" creationId="{505ECB0F-6412-FE5D-E28E-773CEB598572}"/>
          </ac:spMkLst>
        </pc:spChg>
        <pc:spChg chg="mod">
          <ac:chgData name="Mitchell Wand" userId="de9b44c55c049659" providerId="LiveId" clId="{6033B8A2-E243-4B0E-BAD3-960CC7C8BDF9}" dt="2024-03-19T19:45:38.129" v="1254"/>
          <ac:spMkLst>
            <pc:docMk/>
            <pc:sldMk cId="4141522674" sldId="360"/>
            <ac:spMk id="17" creationId="{1359AC21-5B68-BA42-F083-A89464D9DFAC}"/>
          </ac:spMkLst>
        </pc:spChg>
        <pc:spChg chg="mod">
          <ac:chgData name="Mitchell Wand" userId="de9b44c55c049659" providerId="LiveId" clId="{6033B8A2-E243-4B0E-BAD3-960CC7C8BDF9}" dt="2024-03-19T19:46:39.429" v="1306" actId="20577"/>
          <ac:spMkLst>
            <pc:docMk/>
            <pc:sldMk cId="4141522674" sldId="360"/>
            <ac:spMk id="24" creationId="{DBCE68F6-AB54-7037-3244-A9811415F509}"/>
          </ac:spMkLst>
        </pc:spChg>
        <pc:spChg chg="mod">
          <ac:chgData name="Mitchell Wand" userId="de9b44c55c049659" providerId="LiveId" clId="{6033B8A2-E243-4B0E-BAD3-960CC7C8BDF9}" dt="2024-03-19T19:47:16.593" v="1350" actId="20577"/>
          <ac:spMkLst>
            <pc:docMk/>
            <pc:sldMk cId="4141522674" sldId="360"/>
            <ac:spMk id="25" creationId="{78F29AFD-125D-EBDC-D6A3-F18521F7EA50}"/>
          </ac:spMkLst>
        </pc:spChg>
        <pc:spChg chg="mod">
          <ac:chgData name="Mitchell Wand" userId="de9b44c55c049659" providerId="LiveId" clId="{6033B8A2-E243-4B0E-BAD3-960CC7C8BDF9}" dt="2024-03-19T19:40:34.192" v="1211" actId="207"/>
          <ac:spMkLst>
            <pc:docMk/>
            <pc:sldMk cId="4141522674" sldId="360"/>
            <ac:spMk id="315" creationId="{00000000-0000-0000-0000-000000000000}"/>
          </ac:spMkLst>
        </pc:spChg>
        <pc:spChg chg="mod">
          <ac:chgData name="Mitchell Wand" userId="de9b44c55c049659" providerId="LiveId" clId="{6033B8A2-E243-4B0E-BAD3-960CC7C8BDF9}" dt="2024-03-19T19:40:49.759" v="1219" actId="207"/>
          <ac:spMkLst>
            <pc:docMk/>
            <pc:sldMk cId="4141522674" sldId="360"/>
            <ac:spMk id="317" creationId="{00000000-0000-0000-0000-000000000000}"/>
          </ac:spMkLst>
        </pc:spChg>
        <pc:spChg chg="mod">
          <ac:chgData name="Mitchell Wand" userId="de9b44c55c049659" providerId="LiveId" clId="{6033B8A2-E243-4B0E-BAD3-960CC7C8BDF9}" dt="2024-03-19T19:41:12.863" v="1227" actId="207"/>
          <ac:spMkLst>
            <pc:docMk/>
            <pc:sldMk cId="4141522674" sldId="360"/>
            <ac:spMk id="318" creationId="{00000000-0000-0000-0000-000000000000}"/>
          </ac:spMkLst>
        </pc:spChg>
        <pc:grpChg chg="add mod">
          <ac:chgData name="Mitchell Wand" userId="de9b44c55c049659" providerId="LiveId" clId="{6033B8A2-E243-4B0E-BAD3-960CC7C8BDF9}" dt="2024-03-19T19:46:02.784" v="1257" actId="1076"/>
          <ac:grpSpMkLst>
            <pc:docMk/>
            <pc:sldMk cId="4141522674" sldId="360"/>
            <ac:grpSpMk id="3" creationId="{74F69308-0FA9-A2D4-BC20-BE4986B8E6DA}"/>
          </ac:grpSpMkLst>
        </pc:grpChg>
        <pc:grpChg chg="mod">
          <ac:chgData name="Mitchell Wand" userId="de9b44c55c049659" providerId="LiveId" clId="{6033B8A2-E243-4B0E-BAD3-960CC7C8BDF9}" dt="2024-03-19T19:45:17.166" v="1252" actId="1076"/>
          <ac:grpSpMkLst>
            <pc:docMk/>
            <pc:sldMk cId="4141522674" sldId="360"/>
            <ac:grpSpMk id="4" creationId="{B6235EC4-F1D8-49C6-DAD7-90E3F7744747}"/>
          </ac:grpSpMkLst>
        </pc:grpChg>
        <pc:grpChg chg="del">
          <ac:chgData name="Mitchell Wand" userId="de9b44c55c049659" providerId="LiveId" clId="{6033B8A2-E243-4B0E-BAD3-960CC7C8BDF9}" dt="2024-03-19T19:45:25.481" v="1253" actId="478"/>
          <ac:grpSpMkLst>
            <pc:docMk/>
            <pc:sldMk cId="4141522674" sldId="360"/>
            <ac:grpSpMk id="8" creationId="{FA75B241-A503-99A1-16F8-FB4D757B11A4}"/>
          </ac:grpSpMkLst>
        </pc:grpChg>
        <pc:grpChg chg="del">
          <ac:chgData name="Mitchell Wand" userId="de9b44c55c049659" providerId="LiveId" clId="{6033B8A2-E243-4B0E-BAD3-960CC7C8BDF9}" dt="2024-03-19T19:45:54.261" v="1256" actId="478"/>
          <ac:grpSpMkLst>
            <pc:docMk/>
            <pc:sldMk cId="4141522674" sldId="360"/>
            <ac:grpSpMk id="12" creationId="{A64AD00A-F5AD-912D-A307-BEB51F3B04BF}"/>
          </ac:grpSpMkLst>
        </pc:grpChg>
        <pc:grpChg chg="mod">
          <ac:chgData name="Mitchell Wand" userId="de9b44c55c049659" providerId="LiveId" clId="{6033B8A2-E243-4B0E-BAD3-960CC7C8BDF9}" dt="2024-03-19T19:45:09.567" v="1251" actId="1076"/>
          <ac:grpSpMkLst>
            <pc:docMk/>
            <pc:sldMk cId="4141522674" sldId="360"/>
            <ac:grpSpMk id="13" creationId="{3B3F58EB-F32B-A69B-FD9A-228FA6BCD4EE}"/>
          </ac:grpSpMkLst>
        </pc:grpChg>
        <pc:picChg chg="mod">
          <ac:chgData name="Mitchell Wand" userId="de9b44c55c049659" providerId="LiveId" clId="{6033B8A2-E243-4B0E-BAD3-960CC7C8BDF9}" dt="2024-03-19T19:41:15.020" v="1228" actId="1076"/>
          <ac:picMkLst>
            <pc:docMk/>
            <pc:sldMk cId="4141522674" sldId="360"/>
            <ac:picMk id="2052" creationId="{DE336DE2-B88D-274E-557B-03CF18AE693E}"/>
          </ac:picMkLst>
        </pc:picChg>
      </pc:sldChg>
    </pc:docChg>
  </pc:docChgLst>
  <pc:docChgLst>
    <pc:chgData name="Mitchell Wand" userId="de9b44c55c049659" providerId="LiveId" clId="{257CC226-928C-4D8B-BBBC-4CA9C9955B38}"/>
    <pc:docChg chg="undo custSel addSld delSld modSld sldOrd modMainMaster">
      <pc:chgData name="Mitchell Wand" userId="de9b44c55c049659" providerId="LiveId" clId="{257CC226-928C-4D8B-BBBC-4CA9C9955B38}" dt="2024-10-31T15:36:54.039" v="5611" actId="700"/>
      <pc:docMkLst>
        <pc:docMk/>
      </pc:docMkLst>
      <pc:sldChg chg="modSp mod">
        <pc:chgData name="Mitchell Wand" userId="de9b44c55c049659" providerId="LiveId" clId="{257CC226-928C-4D8B-BBBC-4CA9C9955B38}" dt="2024-10-24T19:35:30.894" v="4114" actId="20577"/>
        <pc:sldMkLst>
          <pc:docMk/>
          <pc:sldMk cId="0" sldId="274"/>
        </pc:sldMkLst>
        <pc:spChg chg="mod">
          <ac:chgData name="Mitchell Wand" userId="de9b44c55c049659" providerId="LiveId" clId="{257CC226-928C-4D8B-BBBC-4CA9C9955B38}" dt="2024-10-24T19:35:30.894" v="4114" actId="20577"/>
          <ac:spMkLst>
            <pc:docMk/>
            <pc:sldMk cId="0" sldId="274"/>
            <ac:spMk id="343" creationId="{00000000-0000-0000-0000-000000000000}"/>
          </ac:spMkLst>
        </pc:spChg>
      </pc:sldChg>
      <pc:sldChg chg="mod modShow">
        <pc:chgData name="Mitchell Wand" userId="de9b44c55c049659" providerId="LiveId" clId="{257CC226-928C-4D8B-BBBC-4CA9C9955B38}" dt="2024-10-24T19:46:33.008" v="4542" actId="729"/>
        <pc:sldMkLst>
          <pc:docMk/>
          <pc:sldMk cId="0" sldId="282"/>
        </pc:sldMkLst>
      </pc:sldChg>
      <pc:sldChg chg="mod modShow">
        <pc:chgData name="Mitchell Wand" userId="de9b44c55c049659" providerId="LiveId" clId="{257CC226-928C-4D8B-BBBC-4CA9C9955B38}" dt="2024-10-24T19:46:43.012" v="4543" actId="729"/>
        <pc:sldMkLst>
          <pc:docMk/>
          <pc:sldMk cId="0" sldId="284"/>
        </pc:sldMkLst>
      </pc:sldChg>
      <pc:sldChg chg="mod modShow">
        <pc:chgData name="Mitchell Wand" userId="de9b44c55c049659" providerId="LiveId" clId="{257CC226-928C-4D8B-BBBC-4CA9C9955B38}" dt="2024-10-24T19:46:49.089" v="4544" actId="729"/>
        <pc:sldMkLst>
          <pc:docMk/>
          <pc:sldMk cId="1655130811" sldId="317"/>
        </pc:sldMkLst>
      </pc:sldChg>
      <pc:sldChg chg="modSp mod">
        <pc:chgData name="Mitchell Wand" userId="de9b44c55c049659" providerId="LiveId" clId="{257CC226-928C-4D8B-BBBC-4CA9C9955B38}" dt="2024-10-24T19:50:16.309" v="4740" actId="20577"/>
        <pc:sldMkLst>
          <pc:docMk/>
          <pc:sldMk cId="217861666" sldId="323"/>
        </pc:sldMkLst>
        <pc:spChg chg="mod">
          <ac:chgData name="Mitchell Wand" userId="de9b44c55c049659" providerId="LiveId" clId="{257CC226-928C-4D8B-BBBC-4CA9C9955B38}" dt="2024-10-24T19:50:16.309" v="4740" actId="20577"/>
          <ac:spMkLst>
            <pc:docMk/>
            <pc:sldMk cId="217861666" sldId="323"/>
            <ac:spMk id="3" creationId="{B09E1F54-DBF3-200F-69DF-0BE2A312C787}"/>
          </ac:spMkLst>
        </pc:spChg>
      </pc:sldChg>
      <pc:sldChg chg="addSp modSp del mod modShow">
        <pc:chgData name="Mitchell Wand" userId="de9b44c55c049659" providerId="LiveId" clId="{257CC226-928C-4D8B-BBBC-4CA9C9955B38}" dt="2024-10-24T19:45:29.576" v="4541" actId="2696"/>
        <pc:sldMkLst>
          <pc:docMk/>
          <pc:sldMk cId="3712692370" sldId="329"/>
        </pc:sldMkLst>
        <pc:spChg chg="mod">
          <ac:chgData name="Mitchell Wand" userId="de9b44c55c049659" providerId="LiveId" clId="{257CC226-928C-4D8B-BBBC-4CA9C9955B38}" dt="2024-10-24T19:28:00.084" v="3922" actId="27636"/>
          <ac:spMkLst>
            <pc:docMk/>
            <pc:sldMk cId="3712692370" sldId="329"/>
            <ac:spMk id="3" creationId="{54FF7AE1-3BB4-31A9-CFCC-5B35D112A044}"/>
          </ac:spMkLst>
        </pc:spChg>
        <pc:spChg chg="add mod">
          <ac:chgData name="Mitchell Wand" userId="de9b44c55c049659" providerId="LiveId" clId="{257CC226-928C-4D8B-BBBC-4CA9C9955B38}" dt="2024-10-24T19:27:50.372" v="3920"/>
          <ac:spMkLst>
            <pc:docMk/>
            <pc:sldMk cId="3712692370" sldId="329"/>
            <ac:spMk id="5" creationId="{35925885-E59B-7E08-43B0-0679CA44B716}"/>
          </ac:spMkLst>
        </pc:spChg>
      </pc:sldChg>
      <pc:sldChg chg="modSp mod">
        <pc:chgData name="Mitchell Wand" userId="de9b44c55c049659" providerId="LiveId" clId="{257CC226-928C-4D8B-BBBC-4CA9C9955B38}" dt="2024-10-31T15:16:30.905" v="5312" actId="20577"/>
        <pc:sldMkLst>
          <pc:docMk/>
          <pc:sldMk cId="0" sldId="342"/>
        </pc:sldMkLst>
        <pc:spChg chg="mod">
          <ac:chgData name="Mitchell Wand" userId="de9b44c55c049659" providerId="LiveId" clId="{257CC226-928C-4D8B-BBBC-4CA9C9955B38}" dt="2024-10-31T15:16:30.905" v="5312" actId="20577"/>
          <ac:spMkLst>
            <pc:docMk/>
            <pc:sldMk cId="0" sldId="342"/>
            <ac:spMk id="60" creationId="{00000000-0000-0000-0000-000000000000}"/>
          </ac:spMkLst>
        </pc:spChg>
      </pc:sldChg>
      <pc:sldChg chg="modSp mod modAnim chgLayout">
        <pc:chgData name="Mitchell Wand" userId="de9b44c55c049659" providerId="LiveId" clId="{257CC226-928C-4D8B-BBBC-4CA9C9955B38}" dt="2024-10-31T15:17:04.605" v="5314" actId="700"/>
        <pc:sldMkLst>
          <pc:docMk/>
          <pc:sldMk cId="0" sldId="349"/>
        </pc:sldMkLst>
        <pc:spChg chg="mod ord">
          <ac:chgData name="Mitchell Wand" userId="de9b44c55c049659" providerId="LiveId" clId="{257CC226-928C-4D8B-BBBC-4CA9C9955B38}" dt="2024-10-31T15:17:04.605" v="5314" actId="700"/>
          <ac:spMkLst>
            <pc:docMk/>
            <pc:sldMk cId="0" sldId="349"/>
            <ac:spMk id="139" creationId="{00000000-0000-0000-0000-000000000000}"/>
          </ac:spMkLst>
        </pc:spChg>
        <pc:spChg chg="mod ord">
          <ac:chgData name="Mitchell Wand" userId="de9b44c55c049659" providerId="LiveId" clId="{257CC226-928C-4D8B-BBBC-4CA9C9955B38}" dt="2024-10-31T15:17:04.605" v="5314" actId="700"/>
          <ac:spMkLst>
            <pc:docMk/>
            <pc:sldMk cId="0" sldId="349"/>
            <ac:spMk id="141" creationId="{00000000-0000-0000-0000-000000000000}"/>
          </ac:spMkLst>
        </pc:spChg>
      </pc:sldChg>
      <pc:sldChg chg="mod modShow">
        <pc:chgData name="Mitchell Wand" userId="de9b44c55c049659" providerId="LiveId" clId="{257CC226-928C-4D8B-BBBC-4CA9C9955B38}" dt="2024-10-24T19:26:06.768" v="3915" actId="729"/>
        <pc:sldMkLst>
          <pc:docMk/>
          <pc:sldMk cId="0" sldId="352"/>
        </pc:sldMkLst>
      </pc:sldChg>
      <pc:sldChg chg="modSp add del mod modClrScheme chgLayout">
        <pc:chgData name="Mitchell Wand" userId="de9b44c55c049659" providerId="LiveId" clId="{257CC226-928C-4D8B-BBBC-4CA9C9955B38}" dt="2024-10-31T15:36:30.821" v="5610" actId="700"/>
        <pc:sldMkLst>
          <pc:docMk/>
          <pc:sldMk cId="0" sldId="353"/>
        </pc:sldMkLst>
        <pc:spChg chg="mod ord">
          <ac:chgData name="Mitchell Wand" userId="de9b44c55c049659" providerId="LiveId" clId="{257CC226-928C-4D8B-BBBC-4CA9C9955B38}" dt="2024-10-31T15:36:30.821" v="5610" actId="700"/>
          <ac:spMkLst>
            <pc:docMk/>
            <pc:sldMk cId="0" sldId="353"/>
            <ac:spMk id="315" creationId="{00000000-0000-0000-0000-000000000000}"/>
          </ac:spMkLst>
        </pc:spChg>
        <pc:spChg chg="mod ord">
          <ac:chgData name="Mitchell Wand" userId="de9b44c55c049659" providerId="LiveId" clId="{257CC226-928C-4D8B-BBBC-4CA9C9955B38}" dt="2024-10-31T15:36:30.821" v="5610" actId="700"/>
          <ac:spMkLst>
            <pc:docMk/>
            <pc:sldMk cId="0" sldId="353"/>
            <ac:spMk id="316" creationId="{00000000-0000-0000-0000-000000000000}"/>
          </ac:spMkLst>
        </pc:spChg>
      </pc:sldChg>
      <pc:sldChg chg="mod ord modShow">
        <pc:chgData name="Mitchell Wand" userId="de9b44c55c049659" providerId="LiveId" clId="{257CC226-928C-4D8B-BBBC-4CA9C9955B38}" dt="2024-10-24T19:29:33.936" v="3925"/>
        <pc:sldMkLst>
          <pc:docMk/>
          <pc:sldMk cId="1669032529" sldId="357"/>
        </pc:sldMkLst>
      </pc:sldChg>
      <pc:sldChg chg="modSp mod">
        <pc:chgData name="Mitchell Wand" userId="de9b44c55c049659" providerId="LiveId" clId="{257CC226-928C-4D8B-BBBC-4CA9C9955B38}" dt="2024-10-24T19:22:45.717" v="3736" actId="20577"/>
        <pc:sldMkLst>
          <pc:docMk/>
          <pc:sldMk cId="1982798368" sldId="359"/>
        </pc:sldMkLst>
        <pc:spChg chg="mod">
          <ac:chgData name="Mitchell Wand" userId="de9b44c55c049659" providerId="LiveId" clId="{257CC226-928C-4D8B-BBBC-4CA9C9955B38}" dt="2024-10-24T19:22:45.717" v="3736" actId="20577"/>
          <ac:spMkLst>
            <pc:docMk/>
            <pc:sldMk cId="1982798368" sldId="359"/>
            <ac:spMk id="3" creationId="{2597ABB4-F004-0A30-F785-60B74E3C41DB}"/>
          </ac:spMkLst>
        </pc:spChg>
      </pc:sldChg>
      <pc:sldChg chg="modSp add del mod modClrScheme chgLayout">
        <pc:chgData name="Mitchell Wand" userId="de9b44c55c049659" providerId="LiveId" clId="{257CC226-928C-4D8B-BBBC-4CA9C9955B38}" dt="2024-10-31T15:36:54.039" v="5611" actId="700"/>
        <pc:sldMkLst>
          <pc:docMk/>
          <pc:sldMk cId="4141522674" sldId="360"/>
        </pc:sldMkLst>
        <pc:spChg chg="mod ord">
          <ac:chgData name="Mitchell Wand" userId="de9b44c55c049659" providerId="LiveId" clId="{257CC226-928C-4D8B-BBBC-4CA9C9955B38}" dt="2024-10-31T15:36:54.039" v="5611" actId="700"/>
          <ac:spMkLst>
            <pc:docMk/>
            <pc:sldMk cId="4141522674" sldId="360"/>
            <ac:spMk id="315" creationId="{00000000-0000-0000-0000-000000000000}"/>
          </ac:spMkLst>
        </pc:spChg>
        <pc:spChg chg="mod ord">
          <ac:chgData name="Mitchell Wand" userId="de9b44c55c049659" providerId="LiveId" clId="{257CC226-928C-4D8B-BBBC-4CA9C9955B38}" dt="2024-10-31T15:36:54.039" v="5611" actId="700"/>
          <ac:spMkLst>
            <pc:docMk/>
            <pc:sldMk cId="4141522674" sldId="360"/>
            <ac:spMk id="316" creationId="{00000000-0000-0000-0000-000000000000}"/>
          </ac:spMkLst>
        </pc:spChg>
      </pc:sldChg>
      <pc:sldChg chg="add del ord">
        <pc:chgData name="Mitchell Wand" userId="de9b44c55c049659" providerId="LiveId" clId="{257CC226-928C-4D8B-BBBC-4CA9C9955B38}" dt="2024-10-24T18:13:41.868" v="803" actId="2696"/>
        <pc:sldMkLst>
          <pc:docMk/>
          <pc:sldMk cId="3058738856" sldId="361"/>
        </pc:sldMkLst>
      </pc:sldChg>
      <pc:sldChg chg="addSp delSp modSp add mod modClrScheme chgLayout modNotesTx">
        <pc:chgData name="Mitchell Wand" userId="de9b44c55c049659" providerId="LiveId" clId="{257CC226-928C-4D8B-BBBC-4CA9C9955B38}" dt="2024-10-31T15:16:53.130" v="5313" actId="700"/>
        <pc:sldMkLst>
          <pc:docMk/>
          <pc:sldMk cId="415063438" sldId="362"/>
        </pc:sldMkLst>
        <pc:spChg chg="add del mod">
          <ac:chgData name="Mitchell Wand" userId="de9b44c55c049659" providerId="LiveId" clId="{257CC226-928C-4D8B-BBBC-4CA9C9955B38}" dt="2024-10-24T18:11:43.381" v="751" actId="700"/>
          <ac:spMkLst>
            <pc:docMk/>
            <pc:sldMk cId="415063438" sldId="362"/>
            <ac:spMk id="4" creationId="{EEC0A713-7733-8DC7-A346-6617A6F4DB97}"/>
          </ac:spMkLst>
        </pc:spChg>
        <pc:spChg chg="mod ord">
          <ac:chgData name="Mitchell Wand" userId="de9b44c55c049659" providerId="LiveId" clId="{257CC226-928C-4D8B-BBBC-4CA9C9955B38}" dt="2024-10-31T15:16:53.130" v="5313" actId="700"/>
          <ac:spMkLst>
            <pc:docMk/>
            <pc:sldMk cId="415063438" sldId="362"/>
            <ac:spMk id="139" creationId="{951A5BBD-5F10-7357-F803-8C521C116E7D}"/>
          </ac:spMkLst>
        </pc:spChg>
        <pc:spChg chg="del mod">
          <ac:chgData name="Mitchell Wand" userId="de9b44c55c049659" providerId="LiveId" clId="{257CC226-928C-4D8B-BBBC-4CA9C9955B38}" dt="2024-10-24T18:11:37.547" v="750" actId="478"/>
          <ac:spMkLst>
            <pc:docMk/>
            <pc:sldMk cId="415063438" sldId="362"/>
            <ac:spMk id="141" creationId="{7091880D-B4B4-8373-36D8-DEC3DF9B8427}"/>
          </ac:spMkLst>
        </pc:spChg>
        <pc:graphicFrameChg chg="add mod modGraphic">
          <ac:chgData name="Mitchell Wand" userId="de9b44c55c049659" providerId="LiveId" clId="{257CC226-928C-4D8B-BBBC-4CA9C9955B38}" dt="2024-10-24T18:12:56.157" v="799" actId="20577"/>
          <ac:graphicFrameMkLst>
            <pc:docMk/>
            <pc:sldMk cId="415063438" sldId="362"/>
            <ac:graphicFrameMk id="2" creationId="{8C6CECCB-3F2D-DEBD-D3FE-EACA76F88CCA}"/>
          </ac:graphicFrameMkLst>
        </pc:graphicFrameChg>
        <pc:picChg chg="del">
          <ac:chgData name="Mitchell Wand" userId="de9b44c55c049659" providerId="LiveId" clId="{257CC226-928C-4D8B-BBBC-4CA9C9955B38}" dt="2024-10-24T18:05:17.635" v="398" actId="478"/>
          <ac:picMkLst>
            <pc:docMk/>
            <pc:sldMk cId="415063438" sldId="362"/>
            <ac:picMk id="1026" creationId="{9A04115B-FE10-D977-1E41-D763B7B5F085}"/>
          </ac:picMkLst>
        </pc:picChg>
      </pc:sldChg>
      <pc:sldChg chg="modSp new mod">
        <pc:chgData name="Mitchell Wand" userId="de9b44c55c049659" providerId="LiveId" clId="{257CC226-928C-4D8B-BBBC-4CA9C9955B38}" dt="2024-10-24T18:55:14.871" v="2326" actId="20577"/>
        <pc:sldMkLst>
          <pc:docMk/>
          <pc:sldMk cId="2202802711" sldId="363"/>
        </pc:sldMkLst>
        <pc:spChg chg="mod">
          <ac:chgData name="Mitchell Wand" userId="de9b44c55c049659" providerId="LiveId" clId="{257CC226-928C-4D8B-BBBC-4CA9C9955B38}" dt="2024-10-24T18:21:59.280" v="905" actId="20577"/>
          <ac:spMkLst>
            <pc:docMk/>
            <pc:sldMk cId="2202802711" sldId="363"/>
            <ac:spMk id="2" creationId="{6AAB8114-5DB0-7B4D-63FF-F57804B3D53A}"/>
          </ac:spMkLst>
        </pc:spChg>
        <pc:spChg chg="mod">
          <ac:chgData name="Mitchell Wand" userId="de9b44c55c049659" providerId="LiveId" clId="{257CC226-928C-4D8B-BBBC-4CA9C9955B38}" dt="2024-10-24T18:55:14.871" v="2326" actId="20577"/>
          <ac:spMkLst>
            <pc:docMk/>
            <pc:sldMk cId="2202802711" sldId="363"/>
            <ac:spMk id="3" creationId="{813781CA-3EEA-4B43-A2A2-332ECC046462}"/>
          </ac:spMkLst>
        </pc:spChg>
      </pc:sldChg>
      <pc:sldChg chg="addSp delSp modSp new mod modClrScheme chgLayout">
        <pc:chgData name="Mitchell Wand" userId="de9b44c55c049659" providerId="LiveId" clId="{257CC226-928C-4D8B-BBBC-4CA9C9955B38}" dt="2024-10-24T19:13:40.932" v="3244" actId="20577"/>
        <pc:sldMkLst>
          <pc:docMk/>
          <pc:sldMk cId="1604821741" sldId="364"/>
        </pc:sldMkLst>
        <pc:spChg chg="del mod ord">
          <ac:chgData name="Mitchell Wand" userId="de9b44c55c049659" providerId="LiveId" clId="{257CC226-928C-4D8B-BBBC-4CA9C9955B38}" dt="2024-10-24T18:24:40.754" v="1090" actId="700"/>
          <ac:spMkLst>
            <pc:docMk/>
            <pc:sldMk cId="1604821741" sldId="364"/>
            <ac:spMk id="2" creationId="{38D42695-0034-2DE4-6701-B56B013FE8AA}"/>
          </ac:spMkLst>
        </pc:spChg>
        <pc:spChg chg="del">
          <ac:chgData name="Mitchell Wand" userId="de9b44c55c049659" providerId="LiveId" clId="{257CC226-928C-4D8B-BBBC-4CA9C9955B38}" dt="2024-10-24T18:24:40.754" v="1090" actId="700"/>
          <ac:spMkLst>
            <pc:docMk/>
            <pc:sldMk cId="1604821741" sldId="364"/>
            <ac:spMk id="3" creationId="{BD0E3134-39BA-9578-C37F-A32D041CE95B}"/>
          </ac:spMkLst>
        </pc:spChg>
        <pc:spChg chg="mod ord">
          <ac:chgData name="Mitchell Wand" userId="de9b44c55c049659" providerId="LiveId" clId="{257CC226-928C-4D8B-BBBC-4CA9C9955B38}" dt="2024-10-24T18:27:39.368" v="1243" actId="255"/>
          <ac:spMkLst>
            <pc:docMk/>
            <pc:sldMk cId="1604821741" sldId="364"/>
            <ac:spMk id="4" creationId="{2F81E286-D3B4-AA60-DDE1-E71FE831D259}"/>
          </ac:spMkLst>
        </pc:spChg>
        <pc:spChg chg="add mod ord">
          <ac:chgData name="Mitchell Wand" userId="de9b44c55c049659" providerId="LiveId" clId="{257CC226-928C-4D8B-BBBC-4CA9C9955B38}" dt="2024-10-24T18:30:35.816" v="1520" actId="5793"/>
          <ac:spMkLst>
            <pc:docMk/>
            <pc:sldMk cId="1604821741" sldId="364"/>
            <ac:spMk id="5" creationId="{063FFEF9-CC86-019E-6406-00D19A22D98E}"/>
          </ac:spMkLst>
        </pc:spChg>
        <pc:graphicFrameChg chg="add mod modGraphic">
          <ac:chgData name="Mitchell Wand" userId="de9b44c55c049659" providerId="LiveId" clId="{257CC226-928C-4D8B-BBBC-4CA9C9955B38}" dt="2024-10-24T19:13:40.932" v="3244" actId="20577"/>
          <ac:graphicFrameMkLst>
            <pc:docMk/>
            <pc:sldMk cId="1604821741" sldId="364"/>
            <ac:graphicFrameMk id="6" creationId="{0B398B86-854A-8AB2-3583-112D9458378C}"/>
          </ac:graphicFrameMkLst>
        </pc:graphicFrameChg>
      </pc:sldChg>
      <pc:sldChg chg="addSp modSp new mod modClrScheme modAnim chgLayout">
        <pc:chgData name="Mitchell Wand" userId="de9b44c55c049659" providerId="LiveId" clId="{257CC226-928C-4D8B-BBBC-4CA9C9955B38}" dt="2024-10-24T18:34:37.052" v="1699" actId="14100"/>
        <pc:sldMkLst>
          <pc:docMk/>
          <pc:sldMk cId="411331478" sldId="365"/>
        </pc:sldMkLst>
        <pc:spChg chg="mod ord">
          <ac:chgData name="Mitchell Wand" userId="de9b44c55c049659" providerId="LiveId" clId="{257CC226-928C-4D8B-BBBC-4CA9C9955B38}" dt="2024-10-24T18:32:25.381" v="1550" actId="700"/>
          <ac:spMkLst>
            <pc:docMk/>
            <pc:sldMk cId="411331478" sldId="365"/>
            <ac:spMk id="2" creationId="{D1A561C9-0B8F-94D9-266C-0236332E088F}"/>
          </ac:spMkLst>
        </pc:spChg>
        <pc:spChg chg="mod ord">
          <ac:chgData name="Mitchell Wand" userId="de9b44c55c049659" providerId="LiveId" clId="{257CC226-928C-4D8B-BBBC-4CA9C9955B38}" dt="2024-10-24T18:32:25.381" v="1550" actId="700"/>
          <ac:spMkLst>
            <pc:docMk/>
            <pc:sldMk cId="411331478" sldId="365"/>
            <ac:spMk id="3" creationId="{9AAD2863-61A3-BFAF-F6D5-967ECA1C2FF9}"/>
          </ac:spMkLst>
        </pc:spChg>
        <pc:spChg chg="add mod ord">
          <ac:chgData name="Mitchell Wand" userId="de9b44c55c049659" providerId="LiveId" clId="{257CC226-928C-4D8B-BBBC-4CA9C9955B38}" dt="2024-10-24T18:33:19.302" v="1689" actId="20577"/>
          <ac:spMkLst>
            <pc:docMk/>
            <pc:sldMk cId="411331478" sldId="365"/>
            <ac:spMk id="4" creationId="{85897A41-2056-4CBE-42FB-F6CBC4426AA2}"/>
          </ac:spMkLst>
        </pc:spChg>
        <pc:spChg chg="add mod">
          <ac:chgData name="Mitchell Wand" userId="de9b44c55c049659" providerId="LiveId" clId="{257CC226-928C-4D8B-BBBC-4CA9C9955B38}" dt="2024-10-24T18:34:00.432" v="1693" actId="1076"/>
          <ac:spMkLst>
            <pc:docMk/>
            <pc:sldMk cId="411331478" sldId="365"/>
            <ac:spMk id="5" creationId="{87511FE2-EE49-48B2-0737-68C91E3B914D}"/>
          </ac:spMkLst>
        </pc:spChg>
        <pc:spChg chg="add mod">
          <ac:chgData name="Mitchell Wand" userId="de9b44c55c049659" providerId="LiveId" clId="{257CC226-928C-4D8B-BBBC-4CA9C9955B38}" dt="2024-10-24T18:34:10.820" v="1694"/>
          <ac:spMkLst>
            <pc:docMk/>
            <pc:sldMk cId="411331478" sldId="365"/>
            <ac:spMk id="6" creationId="{6C7F2503-3809-A73C-6C91-760962BE8C9C}"/>
          </ac:spMkLst>
        </pc:spChg>
        <pc:spChg chg="add mod">
          <ac:chgData name="Mitchell Wand" userId="de9b44c55c049659" providerId="LiveId" clId="{257CC226-928C-4D8B-BBBC-4CA9C9955B38}" dt="2024-10-24T18:34:37.052" v="1699" actId="14100"/>
          <ac:spMkLst>
            <pc:docMk/>
            <pc:sldMk cId="411331478" sldId="365"/>
            <ac:spMk id="7" creationId="{E64BC432-52C4-27C7-E7B4-27421353C2A3}"/>
          </ac:spMkLst>
        </pc:spChg>
      </pc:sldChg>
      <pc:sldChg chg="addSp delSp modSp add del mod addAnim delAnim modAnim">
        <pc:chgData name="Mitchell Wand" userId="de9b44c55c049659" providerId="LiveId" clId="{257CC226-928C-4D8B-BBBC-4CA9C9955B38}" dt="2024-10-31T15:25:03.140" v="5607" actId="2696"/>
        <pc:sldMkLst>
          <pc:docMk/>
          <pc:sldMk cId="3841906793" sldId="366"/>
        </pc:sldMkLst>
        <pc:spChg chg="mod">
          <ac:chgData name="Mitchell Wand" userId="de9b44c55c049659" providerId="LiveId" clId="{257CC226-928C-4D8B-BBBC-4CA9C9955B38}" dt="2024-10-24T18:49:06.612" v="2099" actId="20577"/>
          <ac:spMkLst>
            <pc:docMk/>
            <pc:sldMk cId="3841906793" sldId="366"/>
            <ac:spMk id="2" creationId="{087D09D8-E7E0-30D3-6E82-9D265EF2448E}"/>
          </ac:spMkLst>
        </pc:spChg>
        <pc:spChg chg="mod">
          <ac:chgData name="Mitchell Wand" userId="de9b44c55c049659" providerId="LiveId" clId="{257CC226-928C-4D8B-BBBC-4CA9C9955B38}" dt="2024-10-24T18:57:30.398" v="2512" actId="20577"/>
          <ac:spMkLst>
            <pc:docMk/>
            <pc:sldMk cId="3841906793" sldId="366"/>
            <ac:spMk id="4" creationId="{0A802C89-1877-537F-B4D2-298E7AE381E5}"/>
          </ac:spMkLst>
        </pc:spChg>
        <pc:spChg chg="mod">
          <ac:chgData name="Mitchell Wand" userId="de9b44c55c049659" providerId="LiveId" clId="{257CC226-928C-4D8B-BBBC-4CA9C9955B38}" dt="2024-10-24T18:48:52.839" v="2090" actId="164"/>
          <ac:spMkLst>
            <pc:docMk/>
            <pc:sldMk cId="3841906793" sldId="366"/>
            <ac:spMk id="5" creationId="{3BDAEFDF-AEEF-EA0A-C57C-A1F679FE4542}"/>
          </ac:spMkLst>
        </pc:spChg>
        <pc:spChg chg="add mod">
          <ac:chgData name="Mitchell Wand" userId="de9b44c55c049659" providerId="LiveId" clId="{257CC226-928C-4D8B-BBBC-4CA9C9955B38}" dt="2024-10-24T18:37:40.695" v="1933"/>
          <ac:spMkLst>
            <pc:docMk/>
            <pc:sldMk cId="3841906793" sldId="366"/>
            <ac:spMk id="6" creationId="{85A981BA-FC65-69C8-8C00-236E8C35957B}"/>
          </ac:spMkLst>
        </pc:spChg>
        <pc:spChg chg="add del mod">
          <ac:chgData name="Mitchell Wand" userId="de9b44c55c049659" providerId="LiveId" clId="{257CC226-928C-4D8B-BBBC-4CA9C9955B38}" dt="2024-10-24T18:48:52.839" v="2090" actId="164"/>
          <ac:spMkLst>
            <pc:docMk/>
            <pc:sldMk cId="3841906793" sldId="366"/>
            <ac:spMk id="7" creationId="{6A1E6EA1-870E-AF43-FBE4-D898B5A8559F}"/>
          </ac:spMkLst>
        </pc:spChg>
        <pc:grpChg chg="add mod">
          <ac:chgData name="Mitchell Wand" userId="de9b44c55c049659" providerId="LiveId" clId="{257CC226-928C-4D8B-BBBC-4CA9C9955B38}" dt="2024-10-24T18:57:36.291" v="2513" actId="1076"/>
          <ac:grpSpMkLst>
            <pc:docMk/>
            <pc:sldMk cId="3841906793" sldId="366"/>
            <ac:grpSpMk id="8" creationId="{B0C0B7BC-3F00-8640-AF46-82B13115296B}"/>
          </ac:grpSpMkLst>
        </pc:grpChg>
      </pc:sldChg>
      <pc:sldChg chg="modSp add del mod">
        <pc:chgData name="Mitchell Wand" userId="de9b44c55c049659" providerId="LiveId" clId="{257CC226-928C-4D8B-BBBC-4CA9C9955B38}" dt="2024-10-24T18:41:03.522" v="2023" actId="2696"/>
        <pc:sldMkLst>
          <pc:docMk/>
          <pc:sldMk cId="1369457643" sldId="367"/>
        </pc:sldMkLst>
        <pc:spChg chg="mod">
          <ac:chgData name="Mitchell Wand" userId="de9b44c55c049659" providerId="LiveId" clId="{257CC226-928C-4D8B-BBBC-4CA9C9955B38}" dt="2024-10-24T18:39:15.752" v="1958" actId="20577"/>
          <ac:spMkLst>
            <pc:docMk/>
            <pc:sldMk cId="1369457643" sldId="367"/>
            <ac:spMk id="2" creationId="{84691496-CF8C-C070-9983-4A1C710FF168}"/>
          </ac:spMkLst>
        </pc:spChg>
        <pc:spChg chg="mod">
          <ac:chgData name="Mitchell Wand" userId="de9b44c55c049659" providerId="LiveId" clId="{257CC226-928C-4D8B-BBBC-4CA9C9955B38}" dt="2024-10-24T18:40:46.724" v="2022" actId="20577"/>
          <ac:spMkLst>
            <pc:docMk/>
            <pc:sldMk cId="1369457643" sldId="367"/>
            <ac:spMk id="4" creationId="{4C83A084-502D-B756-BCE3-C270E4F0D6BC}"/>
          </ac:spMkLst>
        </pc:spChg>
        <pc:spChg chg="mod">
          <ac:chgData name="Mitchell Wand" userId="de9b44c55c049659" providerId="LiveId" clId="{257CC226-928C-4D8B-BBBC-4CA9C9955B38}" dt="2024-10-24T18:40:34.607" v="1995" actId="1076"/>
          <ac:spMkLst>
            <pc:docMk/>
            <pc:sldMk cId="1369457643" sldId="367"/>
            <ac:spMk id="5" creationId="{8ECC52A2-B0CF-12F6-3997-9F09F6E72AF5}"/>
          </ac:spMkLst>
        </pc:spChg>
        <pc:spChg chg="mod">
          <ac:chgData name="Mitchell Wand" userId="de9b44c55c049659" providerId="LiveId" clId="{257CC226-928C-4D8B-BBBC-4CA9C9955B38}" dt="2024-10-24T18:40:36.810" v="1996" actId="1076"/>
          <ac:spMkLst>
            <pc:docMk/>
            <pc:sldMk cId="1369457643" sldId="367"/>
            <ac:spMk id="7" creationId="{AC5D5ABF-1460-10B5-CCF1-E07A73F42EDE}"/>
          </ac:spMkLst>
        </pc:spChg>
      </pc:sldChg>
      <pc:sldChg chg="modSp add mod ord">
        <pc:chgData name="Mitchell Wand" userId="de9b44c55c049659" providerId="LiveId" clId="{257CC226-928C-4D8B-BBBC-4CA9C9955B38}" dt="2024-10-31T15:24:56.808" v="5606" actId="20577"/>
        <pc:sldMkLst>
          <pc:docMk/>
          <pc:sldMk cId="2598564372" sldId="367"/>
        </pc:sldMkLst>
        <pc:spChg chg="mod">
          <ac:chgData name="Mitchell Wand" userId="de9b44c55c049659" providerId="LiveId" clId="{257CC226-928C-4D8B-BBBC-4CA9C9955B38}" dt="2024-10-31T15:23:47.912" v="5501" actId="20577"/>
          <ac:spMkLst>
            <pc:docMk/>
            <pc:sldMk cId="2598564372" sldId="367"/>
            <ac:spMk id="2" creationId="{E60C0AAE-857E-AA29-D8E9-122DCF67FB2D}"/>
          </ac:spMkLst>
        </pc:spChg>
        <pc:spChg chg="mod">
          <ac:chgData name="Mitchell Wand" userId="de9b44c55c049659" providerId="LiveId" clId="{257CC226-928C-4D8B-BBBC-4CA9C9955B38}" dt="2024-10-31T15:24:50.276" v="5597" actId="20577"/>
          <ac:spMkLst>
            <pc:docMk/>
            <pc:sldMk cId="2598564372" sldId="367"/>
            <ac:spMk id="4" creationId="{6B2EE2C7-A008-C812-FEA8-597E67D2139B}"/>
          </ac:spMkLst>
        </pc:spChg>
        <pc:spChg chg="mod">
          <ac:chgData name="Mitchell Wand" userId="de9b44c55c049659" providerId="LiveId" clId="{257CC226-928C-4D8B-BBBC-4CA9C9955B38}" dt="2024-10-24T18:50:45.240" v="2254" actId="20577"/>
          <ac:spMkLst>
            <pc:docMk/>
            <pc:sldMk cId="2598564372" sldId="367"/>
            <ac:spMk id="5" creationId="{F62E3A43-0F58-B361-097A-9389A74BAFA1}"/>
          </ac:spMkLst>
        </pc:spChg>
        <pc:spChg chg="mod">
          <ac:chgData name="Mitchell Wand" userId="de9b44c55c049659" providerId="LiveId" clId="{257CC226-928C-4D8B-BBBC-4CA9C9955B38}" dt="2024-10-31T15:24:56.808" v="5606" actId="20577"/>
          <ac:spMkLst>
            <pc:docMk/>
            <pc:sldMk cId="2598564372" sldId="367"/>
            <ac:spMk id="7" creationId="{932DD850-DDB7-4D61-15DD-C930755431E1}"/>
          </ac:spMkLst>
        </pc:spChg>
        <pc:grpChg chg="mod">
          <ac:chgData name="Mitchell Wand" userId="de9b44c55c049659" providerId="LiveId" clId="{257CC226-928C-4D8B-BBBC-4CA9C9955B38}" dt="2024-10-31T15:24:27.995" v="5573" actId="1076"/>
          <ac:grpSpMkLst>
            <pc:docMk/>
            <pc:sldMk cId="2598564372" sldId="367"/>
            <ac:grpSpMk id="8" creationId="{14D9F7BE-41D3-31E8-0F66-2F5EF87423B3}"/>
          </ac:grpSpMkLst>
        </pc:grpChg>
      </pc:sldChg>
      <pc:sldChg chg="modSp new mod">
        <pc:chgData name="Mitchell Wand" userId="de9b44c55c049659" providerId="LiveId" clId="{257CC226-928C-4D8B-BBBC-4CA9C9955B38}" dt="2024-10-31T15:21:37.495" v="5492" actId="5793"/>
        <pc:sldMkLst>
          <pc:docMk/>
          <pc:sldMk cId="1183998909" sldId="368"/>
        </pc:sldMkLst>
        <pc:spChg chg="mod">
          <ac:chgData name="Mitchell Wand" userId="de9b44c55c049659" providerId="LiveId" clId="{257CC226-928C-4D8B-BBBC-4CA9C9955B38}" dt="2024-10-24T19:10:21.555" v="2874" actId="20577"/>
          <ac:spMkLst>
            <pc:docMk/>
            <pc:sldMk cId="1183998909" sldId="368"/>
            <ac:spMk id="2" creationId="{686E72A9-791E-9CEA-5F1A-A4513557F3EC}"/>
          </ac:spMkLst>
        </pc:spChg>
        <pc:spChg chg="mod">
          <ac:chgData name="Mitchell Wand" userId="de9b44c55c049659" providerId="LiveId" clId="{257CC226-928C-4D8B-BBBC-4CA9C9955B38}" dt="2024-10-31T15:21:37.495" v="5492" actId="5793"/>
          <ac:spMkLst>
            <pc:docMk/>
            <pc:sldMk cId="1183998909" sldId="368"/>
            <ac:spMk id="3" creationId="{264E1F77-6677-157F-27E7-DF7ABA6ACF73}"/>
          </ac:spMkLst>
        </pc:spChg>
      </pc:sldChg>
      <pc:sldChg chg="modSp new del mod">
        <pc:chgData name="Mitchell Wand" userId="de9b44c55c049659" providerId="LiveId" clId="{257CC226-928C-4D8B-BBBC-4CA9C9955B38}" dt="2024-10-24T19:13:05.461" v="3242" actId="2696"/>
        <pc:sldMkLst>
          <pc:docMk/>
          <pc:sldMk cId="364982857" sldId="369"/>
        </pc:sldMkLst>
        <pc:spChg chg="mod">
          <ac:chgData name="Mitchell Wand" userId="de9b44c55c049659" providerId="LiveId" clId="{257CC226-928C-4D8B-BBBC-4CA9C9955B38}" dt="2024-10-24T19:10:02.139" v="2833" actId="20577"/>
          <ac:spMkLst>
            <pc:docMk/>
            <pc:sldMk cId="364982857" sldId="369"/>
            <ac:spMk id="2" creationId="{47BCC7F2-2E64-1588-96F3-3D9557C071E8}"/>
          </ac:spMkLst>
        </pc:spChg>
      </pc:sldChg>
      <pc:sldChg chg="addSp modSp new mod">
        <pc:chgData name="Mitchell Wand" userId="de9b44c55c049659" providerId="LiveId" clId="{257CC226-928C-4D8B-BBBC-4CA9C9955B38}" dt="2024-10-24T19:41:55.710" v="4524" actId="14100"/>
        <pc:sldMkLst>
          <pc:docMk/>
          <pc:sldMk cId="2832984564" sldId="369"/>
        </pc:sldMkLst>
        <pc:spChg chg="mod">
          <ac:chgData name="Mitchell Wand" userId="de9b44c55c049659" providerId="LiveId" clId="{257CC226-928C-4D8B-BBBC-4CA9C9955B38}" dt="2024-10-24T19:41:55.710" v="4524" actId="14100"/>
          <ac:spMkLst>
            <pc:docMk/>
            <pc:sldMk cId="2832984564" sldId="369"/>
            <ac:spMk id="2" creationId="{0550E4E9-0F10-EFE4-E0EC-55AD7AF9CD35}"/>
          </ac:spMkLst>
        </pc:spChg>
        <pc:spChg chg="mod">
          <ac:chgData name="Mitchell Wand" userId="de9b44c55c049659" providerId="LiveId" clId="{257CC226-928C-4D8B-BBBC-4CA9C9955B38}" dt="2024-10-24T19:25:27.551" v="3914" actId="20577"/>
          <ac:spMkLst>
            <pc:docMk/>
            <pc:sldMk cId="2832984564" sldId="369"/>
            <ac:spMk id="3" creationId="{FB42F7FC-520F-DD9A-9246-56EFD60925E3}"/>
          </ac:spMkLst>
        </pc:spChg>
        <pc:spChg chg="add mod">
          <ac:chgData name="Mitchell Wand" userId="de9b44c55c049659" providerId="LiveId" clId="{257CC226-928C-4D8B-BBBC-4CA9C9955B38}" dt="2024-10-24T19:27:07.029" v="3919" actId="1076"/>
          <ac:spMkLst>
            <pc:docMk/>
            <pc:sldMk cId="2832984564" sldId="369"/>
            <ac:spMk id="8" creationId="{D302A76C-9AD9-5D55-8792-756BB792B935}"/>
          </ac:spMkLst>
        </pc:spChg>
        <pc:picChg chg="add mod">
          <ac:chgData name="Mitchell Wand" userId="de9b44c55c049659" providerId="LiveId" clId="{257CC226-928C-4D8B-BBBC-4CA9C9955B38}" dt="2024-10-24T19:23:56.636" v="3830" actId="1076"/>
          <ac:picMkLst>
            <pc:docMk/>
            <pc:sldMk cId="2832984564" sldId="369"/>
            <ac:picMk id="6" creationId="{C0EDA8CC-3199-66FB-11FD-852C5356993A}"/>
          </ac:picMkLst>
        </pc:picChg>
      </pc:sldChg>
      <pc:sldChg chg="modSp add mod chgLayout">
        <pc:chgData name="Mitchell Wand" userId="de9b44c55c049659" providerId="LiveId" clId="{257CC226-928C-4D8B-BBBC-4CA9C9955B38}" dt="2024-10-24T19:45:13.718" v="4540" actId="207"/>
        <pc:sldMkLst>
          <pc:docMk/>
          <pc:sldMk cId="2320188144" sldId="370"/>
        </pc:sldMkLst>
        <pc:spChg chg="mod ord">
          <ac:chgData name="Mitchell Wand" userId="de9b44c55c049659" providerId="LiveId" clId="{257CC226-928C-4D8B-BBBC-4CA9C9955B38}" dt="2024-10-24T19:44:07.741" v="4531" actId="14100"/>
          <ac:spMkLst>
            <pc:docMk/>
            <pc:sldMk cId="2320188144" sldId="370"/>
            <ac:spMk id="2" creationId="{699C095B-8AD2-463C-3717-6CF9E5173D5A}"/>
          </ac:spMkLst>
        </pc:spChg>
        <pc:spChg chg="mod ord">
          <ac:chgData name="Mitchell Wand" userId="de9b44c55c049659" providerId="LiveId" clId="{257CC226-928C-4D8B-BBBC-4CA9C9955B38}" dt="2024-10-24T19:42:18.618" v="4530" actId="20577"/>
          <ac:spMkLst>
            <pc:docMk/>
            <pc:sldMk cId="2320188144" sldId="370"/>
            <ac:spMk id="3" creationId="{834EC154-4979-8E4A-FE30-1544BE3CC9B4}"/>
          </ac:spMkLst>
        </pc:spChg>
        <pc:spChg chg="mod ord">
          <ac:chgData name="Mitchell Wand" userId="de9b44c55c049659" providerId="LiveId" clId="{257CC226-928C-4D8B-BBBC-4CA9C9955B38}" dt="2024-10-24T19:42:04.200" v="4525" actId="700"/>
          <ac:spMkLst>
            <pc:docMk/>
            <pc:sldMk cId="2320188144" sldId="370"/>
            <ac:spMk id="4" creationId="{F994988A-E66A-B97A-BB5C-5D6EE1990B9F}"/>
          </ac:spMkLst>
        </pc:spChg>
        <pc:spChg chg="mod">
          <ac:chgData name="Mitchell Wand" userId="de9b44c55c049659" providerId="LiveId" clId="{257CC226-928C-4D8B-BBBC-4CA9C9955B38}" dt="2024-10-24T19:45:13.718" v="4540" actId="207"/>
          <ac:spMkLst>
            <pc:docMk/>
            <pc:sldMk cId="2320188144" sldId="370"/>
            <ac:spMk id="8" creationId="{9291A442-27E9-8C03-D44A-2C0DAD1EEA89}"/>
          </ac:spMkLst>
        </pc:spChg>
        <pc:picChg chg="mod">
          <ac:chgData name="Mitchell Wand" userId="de9b44c55c049659" providerId="LiveId" clId="{257CC226-928C-4D8B-BBBC-4CA9C9955B38}" dt="2024-10-24T19:44:29.640" v="4534" actId="1076"/>
          <ac:picMkLst>
            <pc:docMk/>
            <pc:sldMk cId="2320188144" sldId="370"/>
            <ac:picMk id="6" creationId="{9D8AF970-9FB5-F360-E3CE-94F6CA41193D}"/>
          </ac:picMkLst>
        </pc:picChg>
      </pc:sldChg>
      <pc:sldChg chg="modSp add del mod">
        <pc:chgData name="Mitchell Wand" userId="de9b44c55c049659" providerId="LiveId" clId="{257CC226-928C-4D8B-BBBC-4CA9C9955B38}" dt="2024-10-31T15:25:22.087" v="5608" actId="2696"/>
        <pc:sldMkLst>
          <pc:docMk/>
          <pc:sldMk cId="3759572774" sldId="371"/>
        </pc:sldMkLst>
        <pc:spChg chg="mod">
          <ac:chgData name="Mitchell Wand" userId="de9b44c55c049659" providerId="LiveId" clId="{257CC226-928C-4D8B-BBBC-4CA9C9955B38}" dt="2024-10-24T19:38:17.862" v="4169" actId="20577"/>
          <ac:spMkLst>
            <pc:docMk/>
            <pc:sldMk cId="3759572774" sldId="371"/>
            <ac:spMk id="2" creationId="{A3CC7437-7ABC-84BA-2A7D-CCBF88BE3551}"/>
          </ac:spMkLst>
        </pc:spChg>
        <pc:spChg chg="mod">
          <ac:chgData name="Mitchell Wand" userId="de9b44c55c049659" providerId="LiveId" clId="{257CC226-928C-4D8B-BBBC-4CA9C9955B38}" dt="2024-10-24T19:41:02.499" v="4486" actId="20577"/>
          <ac:spMkLst>
            <pc:docMk/>
            <pc:sldMk cId="3759572774" sldId="371"/>
            <ac:spMk id="4" creationId="{751A27E6-16C7-CCE8-BF20-D2C46ACEE8CB}"/>
          </ac:spMkLst>
        </pc:spChg>
        <pc:spChg chg="mod">
          <ac:chgData name="Mitchell Wand" userId="de9b44c55c049659" providerId="LiveId" clId="{257CC226-928C-4D8B-BBBC-4CA9C9955B38}" dt="2024-10-24T19:41:27.332" v="4521" actId="20577"/>
          <ac:spMkLst>
            <pc:docMk/>
            <pc:sldMk cId="3759572774" sldId="371"/>
            <ac:spMk id="5" creationId="{06F98DC6-A9D0-C9D5-2E5F-3056103A5A2D}"/>
          </ac:spMkLst>
        </pc:spChg>
      </pc:sldChg>
      <pc:sldChg chg="addSp delSp modSp new mod modClrScheme modAnim chgLayout modNotesTx">
        <pc:chgData name="Mitchell Wand" userId="de9b44c55c049659" providerId="LiveId" clId="{257CC226-928C-4D8B-BBBC-4CA9C9955B38}" dt="2024-10-27T01:00:14.014" v="5302"/>
        <pc:sldMkLst>
          <pc:docMk/>
          <pc:sldMk cId="2772166277" sldId="372"/>
        </pc:sldMkLst>
        <pc:spChg chg="mod ord">
          <ac:chgData name="Mitchell Wand" userId="de9b44c55c049659" providerId="LiveId" clId="{257CC226-928C-4D8B-BBBC-4CA9C9955B38}" dt="2024-10-27T00:59:55.236" v="5299" actId="20577"/>
          <ac:spMkLst>
            <pc:docMk/>
            <pc:sldMk cId="2772166277" sldId="372"/>
            <ac:spMk id="2" creationId="{27887481-3B23-3A8F-3346-CBCC467E4B1B}"/>
          </ac:spMkLst>
        </pc:spChg>
        <pc:spChg chg="mod ord">
          <ac:chgData name="Mitchell Wand" userId="de9b44c55c049659" providerId="LiveId" clId="{257CC226-928C-4D8B-BBBC-4CA9C9955B38}" dt="2024-10-27T00:21:17.511" v="4825" actId="700"/>
          <ac:spMkLst>
            <pc:docMk/>
            <pc:sldMk cId="2772166277" sldId="372"/>
            <ac:spMk id="3" creationId="{62C9ABA1-B52F-6B1B-24D5-70C67F5CD5BD}"/>
          </ac:spMkLst>
        </pc:spChg>
        <pc:spChg chg="add mod ord">
          <ac:chgData name="Mitchell Wand" userId="de9b44c55c049659" providerId="LiveId" clId="{257CC226-928C-4D8B-BBBC-4CA9C9955B38}" dt="2024-10-27T00:31:01.744" v="5147" actId="20577"/>
          <ac:spMkLst>
            <pc:docMk/>
            <pc:sldMk cId="2772166277" sldId="372"/>
            <ac:spMk id="6" creationId="{DC060260-B5F0-94BA-83F0-139B42495D4D}"/>
          </ac:spMkLst>
        </pc:spChg>
        <pc:spChg chg="add">
          <ac:chgData name="Mitchell Wand" userId="de9b44c55c049659" providerId="LiveId" clId="{257CC226-928C-4D8B-BBBC-4CA9C9955B38}" dt="2024-10-27T00:25:07.066" v="5062"/>
          <ac:spMkLst>
            <pc:docMk/>
            <pc:sldMk cId="2772166277" sldId="372"/>
            <ac:spMk id="7" creationId="{58991B1D-4E88-63D8-3CF0-850773EC86B5}"/>
          </ac:spMkLst>
        </pc:spChg>
        <pc:spChg chg="add">
          <ac:chgData name="Mitchell Wand" userId="de9b44c55c049659" providerId="LiveId" clId="{257CC226-928C-4D8B-BBBC-4CA9C9955B38}" dt="2024-10-27T00:25:13.176" v="5063"/>
          <ac:spMkLst>
            <pc:docMk/>
            <pc:sldMk cId="2772166277" sldId="372"/>
            <ac:spMk id="8" creationId="{C7FCF0B0-3544-922D-E5D5-BCFD132F2A8D}"/>
          </ac:spMkLst>
        </pc:spChg>
        <pc:spChg chg="add">
          <ac:chgData name="Mitchell Wand" userId="de9b44c55c049659" providerId="LiveId" clId="{257CC226-928C-4D8B-BBBC-4CA9C9955B38}" dt="2024-10-27T00:25:27.787" v="5067"/>
          <ac:spMkLst>
            <pc:docMk/>
            <pc:sldMk cId="2772166277" sldId="372"/>
            <ac:spMk id="9" creationId="{2ECF04B7-7D72-642A-116F-254B34761EAC}"/>
          </ac:spMkLst>
        </pc:spChg>
        <pc:spChg chg="add">
          <ac:chgData name="Mitchell Wand" userId="de9b44c55c049659" providerId="LiveId" clId="{257CC226-928C-4D8B-BBBC-4CA9C9955B38}" dt="2024-10-27T00:26:00.815" v="5068"/>
          <ac:spMkLst>
            <pc:docMk/>
            <pc:sldMk cId="2772166277" sldId="372"/>
            <ac:spMk id="10" creationId="{90BBD30A-30F4-21DB-7115-BBC5C466CD9D}"/>
          </ac:spMkLst>
        </pc:spChg>
        <pc:spChg chg="add del mod">
          <ac:chgData name="Mitchell Wand" userId="de9b44c55c049659" providerId="LiveId" clId="{257CC226-928C-4D8B-BBBC-4CA9C9955B38}" dt="2024-10-27T00:28:40.079" v="5114"/>
          <ac:spMkLst>
            <pc:docMk/>
            <pc:sldMk cId="2772166277" sldId="372"/>
            <ac:spMk id="11" creationId="{73D6D4A6-0327-BBEE-0084-EA926D2A1E58}"/>
          </ac:spMkLst>
        </pc:spChg>
        <pc:spChg chg="add">
          <ac:chgData name="Mitchell Wand" userId="de9b44c55c049659" providerId="LiveId" clId="{257CC226-928C-4D8B-BBBC-4CA9C9955B38}" dt="2024-10-27T00:26:58.163" v="5097"/>
          <ac:spMkLst>
            <pc:docMk/>
            <pc:sldMk cId="2772166277" sldId="372"/>
            <ac:spMk id="12" creationId="{35F9376D-6AB9-A46D-571E-80F737B1B47E}"/>
          </ac:spMkLst>
        </pc:spChg>
        <pc:spChg chg="add">
          <ac:chgData name="Mitchell Wand" userId="de9b44c55c049659" providerId="LiveId" clId="{257CC226-928C-4D8B-BBBC-4CA9C9955B38}" dt="2024-10-27T00:27:24.140" v="5107"/>
          <ac:spMkLst>
            <pc:docMk/>
            <pc:sldMk cId="2772166277" sldId="372"/>
            <ac:spMk id="13" creationId="{48168B7F-DEC4-3F6A-FAEF-E62F674E0EFD}"/>
          </ac:spMkLst>
        </pc:spChg>
        <pc:spChg chg="add del">
          <ac:chgData name="Mitchell Wand" userId="de9b44c55c049659" providerId="LiveId" clId="{257CC226-928C-4D8B-BBBC-4CA9C9955B38}" dt="2024-10-27T00:31:12.440" v="5149" actId="22"/>
          <ac:spMkLst>
            <pc:docMk/>
            <pc:sldMk cId="2772166277" sldId="372"/>
            <ac:spMk id="15" creationId="{E88DAF91-50A5-1DCA-4EA6-A66D5A564DE7}"/>
          </ac:spMkLst>
        </pc:spChg>
        <pc:spChg chg="add mod">
          <ac:chgData name="Mitchell Wand" userId="de9b44c55c049659" providerId="LiveId" clId="{257CC226-928C-4D8B-BBBC-4CA9C9955B38}" dt="2024-10-27T00:57:50.662" v="5164" actId="1076"/>
          <ac:spMkLst>
            <pc:docMk/>
            <pc:sldMk cId="2772166277" sldId="372"/>
            <ac:spMk id="17" creationId="{3FC768A9-BAAC-0F97-AF82-89D2AD35F66C}"/>
          </ac:spMkLst>
        </pc:spChg>
        <pc:spChg chg="add del">
          <ac:chgData name="Mitchell Wand" userId="de9b44c55c049659" providerId="LiveId" clId="{257CC226-928C-4D8B-BBBC-4CA9C9955B38}" dt="2024-10-27T00:56:27.185" v="5155" actId="22"/>
          <ac:spMkLst>
            <pc:docMk/>
            <pc:sldMk cId="2772166277" sldId="372"/>
            <ac:spMk id="19" creationId="{1485A220-0F99-807C-D385-AC9BC86335CE}"/>
          </ac:spMkLst>
        </pc:spChg>
        <pc:spChg chg="add mod">
          <ac:chgData name="Mitchell Wand" userId="de9b44c55c049659" providerId="LiveId" clId="{257CC226-928C-4D8B-BBBC-4CA9C9955B38}" dt="2024-10-27T00:57:05.375" v="5159" actId="1076"/>
          <ac:spMkLst>
            <pc:docMk/>
            <pc:sldMk cId="2772166277" sldId="372"/>
            <ac:spMk id="20" creationId="{3FDF1518-31EE-7CDC-460B-1DBAA87CFD4B}"/>
          </ac:spMkLst>
        </pc:spChg>
        <pc:picChg chg="add del mod">
          <ac:chgData name="Mitchell Wand" userId="de9b44c55c049659" providerId="LiveId" clId="{257CC226-928C-4D8B-BBBC-4CA9C9955B38}" dt="2024-10-27T00:24:23.570" v="5059" actId="478"/>
          <ac:picMkLst>
            <pc:docMk/>
            <pc:sldMk cId="2772166277" sldId="372"/>
            <ac:picMk id="5" creationId="{5B2C9FAC-BB40-3CDD-349A-A75C25BF508A}"/>
          </ac:picMkLst>
        </pc:picChg>
        <pc:picChg chg="add mod">
          <ac:chgData name="Mitchell Wand" userId="de9b44c55c049659" providerId="LiveId" clId="{257CC226-928C-4D8B-BBBC-4CA9C9955B38}" dt="2024-10-27T00:57:43.077" v="5163" actId="1076"/>
          <ac:picMkLst>
            <pc:docMk/>
            <pc:sldMk cId="2772166277" sldId="372"/>
            <ac:picMk id="16" creationId="{EEEBA1C6-5F24-4E10-4017-13DFD896C704}"/>
          </ac:picMkLst>
        </pc:picChg>
      </pc:sldChg>
      <pc:sldChg chg="addSp modSp new mod">
        <pc:chgData name="Mitchell Wand" userId="de9b44c55c049659" providerId="LiveId" clId="{257CC226-928C-4D8B-BBBC-4CA9C9955B38}" dt="2024-10-27T00:30:11.799" v="5122" actId="14100"/>
        <pc:sldMkLst>
          <pc:docMk/>
          <pc:sldMk cId="1578663217" sldId="373"/>
        </pc:sldMkLst>
        <pc:spChg chg="mod">
          <ac:chgData name="Mitchell Wand" userId="de9b44c55c049659" providerId="LiveId" clId="{257CC226-928C-4D8B-BBBC-4CA9C9955B38}" dt="2024-10-27T00:28:42.742" v="5115"/>
          <ac:spMkLst>
            <pc:docMk/>
            <pc:sldMk cId="1578663217" sldId="373"/>
            <ac:spMk id="3" creationId="{3281E37E-7463-23A5-BE87-50C837F6A073}"/>
          </ac:spMkLst>
        </pc:spChg>
        <pc:picChg chg="add mod">
          <ac:chgData name="Mitchell Wand" userId="de9b44c55c049659" providerId="LiveId" clId="{257CC226-928C-4D8B-BBBC-4CA9C9955B38}" dt="2024-10-27T00:30:11.799" v="5122" actId="14100"/>
          <ac:picMkLst>
            <pc:docMk/>
            <pc:sldMk cId="1578663217" sldId="373"/>
            <ac:picMk id="6" creationId="{A801A591-9399-8D95-715A-728B853D11CD}"/>
          </ac:picMkLst>
        </pc:picChg>
      </pc:sldChg>
      <pc:sldMasterChg chg="delSldLayout modSldLayout">
        <pc:chgData name="Mitchell Wand" userId="de9b44c55c049659" providerId="LiveId" clId="{257CC226-928C-4D8B-BBBC-4CA9C9955B38}" dt="2024-10-31T15:18:08.701" v="5315" actId="255"/>
        <pc:sldMasterMkLst>
          <pc:docMk/>
          <pc:sldMasterMk cId="2223476908" sldId="2147483648"/>
        </pc:sldMasterMkLst>
        <pc:sldLayoutChg chg="modSp">
          <pc:chgData name="Mitchell Wand" userId="de9b44c55c049659" providerId="LiveId" clId="{257CC226-928C-4D8B-BBBC-4CA9C9955B38}" dt="2024-10-31T15:18:08.701" v="5315" actId="255"/>
          <pc:sldLayoutMkLst>
            <pc:docMk/>
            <pc:sldMasterMk cId="2223476908" sldId="2147483648"/>
            <pc:sldLayoutMk cId="645907308" sldId="2147483654"/>
          </pc:sldLayoutMkLst>
          <pc:spChg chg="mod">
            <ac:chgData name="Mitchell Wand" userId="de9b44c55c049659" providerId="LiveId" clId="{257CC226-928C-4D8B-BBBC-4CA9C9955B38}" dt="2024-10-31T15:18:08.701" v="5315" actId="255"/>
            <ac:spMkLst>
              <pc:docMk/>
              <pc:sldMasterMk cId="2223476908" sldId="2147483648"/>
              <pc:sldLayoutMk cId="645907308" sldId="2147483654"/>
              <ac:spMk id="2" creationId="{22D29689-97C8-4C74-9DA9-41C0380CB9AE}"/>
            </ac:spMkLst>
          </pc:spChg>
        </pc:sldLayoutChg>
        <pc:sldLayoutChg chg="del">
          <pc:chgData name="Mitchell Wand" userId="de9b44c55c049659" providerId="LiveId" clId="{257CC226-928C-4D8B-BBBC-4CA9C9955B38}" dt="2024-10-24T18:57:46.407" v="2515" actId="2696"/>
          <pc:sldLayoutMkLst>
            <pc:docMk/>
            <pc:sldMasterMk cId="2223476908" sldId="2147483648"/>
            <pc:sldLayoutMk cId="704331289" sldId="2147483672"/>
          </pc:sldLayoutMkLst>
        </pc:sldLayoutChg>
      </pc:sldMasterChg>
    </pc:docChg>
  </pc:docChgLst>
</pc:chgInfo>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jpg_w=2000>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wmf>
</file>

<file path=ppt/media/image27.png>
</file>

<file path=ppt/media/image28.png>
</file>

<file path=ppt/media/image29.png>
</file>

<file path=ppt/media/image3.png>
</file>

<file path=ppt/media/image30.jpeg>
</file>

<file path=ppt/media/image31.png>
</file>

<file path=ppt/media/image4.png>
</file>

<file path=ppt/media/image5.jpeg>
</file>

<file path=ppt/media/image6.jpeg>
</file>

<file path=ppt/media/image7.jpe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3/12/2025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74040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we said that a security architecture is a set of mechanisms and policies that we build into our system to mitigate risks from threats.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Luckily, there are best practices that are applicable in most situations.  The extent to which we implement these practices will depend on the other factors in our threat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two-factor authentication.   We all have to deal with it; it’s always painful to have a 2FA pop up to delay us in accomplishing some task.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processes in our system do we want to protect with 2FA?   User or developer login? (Almost certainly yes).  What else?  Can you imagine having to do a 2FA on every commit?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6045361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where a threat model would be helpful.   Prof. Wand says: While I was preparing these slides, I received the following message from a TA:</a:t>
            </a:r>
          </a:p>
          <a:p>
            <a:r>
              <a:rPr lang="en-US" dirty="0"/>
              <a:t>&lt;show clip&gt;</a:t>
            </a:r>
          </a:p>
          <a:p>
            <a:r>
              <a:rPr lang="en-US" dirty="0"/>
              <a:t>Here is evidence of an attack (probably not malicious in this case, but still…)  </a:t>
            </a:r>
          </a:p>
          <a:p>
            <a:endParaRPr lang="en-US" dirty="0"/>
          </a:p>
          <a:p>
            <a:r>
              <a:rPr lang="en-US" dirty="0"/>
              <a:t>Let’s analyze this in terms of our threat model</a:t>
            </a:r>
          </a:p>
          <a:p>
            <a:r>
              <a:rPr lang="en-US" dirty="0"/>
              <a:t>-- What is the asset that has been compromised?</a:t>
            </a:r>
          </a:p>
          <a:p>
            <a:r>
              <a:rPr lang="en-US" dirty="0"/>
              <a:t>-- What security requirement has been violated (C? I? A?)</a:t>
            </a:r>
          </a:p>
          <a:p>
            <a:r>
              <a:rPr lang="en-US" dirty="0"/>
              <a:t>-- What is the threat?</a:t>
            </a:r>
          </a:p>
          <a:p>
            <a:r>
              <a:rPr lang="en-US" dirty="0"/>
              <a:t>-- Did we make a bad assumption about who we should trust?</a:t>
            </a:r>
          </a:p>
          <a:p>
            <a:endParaRPr lang="en-US" dirty="0"/>
          </a:p>
          <a:p>
            <a:r>
              <a:rPr lang="en-US" dirty="0"/>
              <a:t>[Discuss!]</a:t>
            </a:r>
          </a:p>
          <a:p>
            <a:endParaRPr lang="en-US" dirty="0"/>
          </a:p>
          <a:p>
            <a:r>
              <a:rPr lang="en-US" dirty="0"/>
              <a:t>As it turns out, Canvas keeps a history of all changes to student grades, so this issue was easily tracked down (whew!)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41549231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Backups are best when they are automated, so you don’t forget.</a:t>
            </a:r>
          </a:p>
          <a:p>
            <a:endParaRPr lang="en-US" dirty="0"/>
          </a:p>
          <a:p>
            <a:r>
              <a:rPr lang="en-US" dirty="0"/>
              <a:t>They are also best when they are frequent, so your backup is always up to date or close to it.</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98419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Enough said!</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358258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Here are 5 general classes of vulnerabilities. For each vulnerability, we will look at possible exploits and possible mitigations.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An unfortunate recurring theme that we will see in these defenses is that there is no silver bullet. An extremely motivated attacker (say, a nation-state like the US, China, or Russia) can likely, with enough time and resources, break into anything. But, we will see what we can do to increase the cost of that attack.</a:t>
            </a:r>
          </a:p>
        </p:txBody>
      </p:sp>
    </p:spTree>
    <p:extLst>
      <p:ext uri="{BB962C8B-B14F-4D97-AF65-F5344CB8AC3E}">
        <p14:creationId xmlns:p14="http://schemas.microsoft.com/office/powerpoint/2010/main" val="31045122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What if we put some sensitive code in the front end of our web app?  In general, there’s nothing to prevent the user from looking at the code or modifying it.  Here, the correct password is sitting in plaintext where the user can find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That’s an extreme example, of course, but there are others:  the user might be able to extract keys and other secrets from the front-end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r>
              <a:rPr lang="en-US" dirty="0"/>
              <a:t>The general fix to this is to move that sensitive code into our backend, which we should, hopefully, trust to faithfully execute the code.</a:t>
            </a:r>
          </a:p>
          <a:p>
            <a:endParaRPr lang="en-US" dirty="0"/>
          </a:p>
          <a:p>
            <a:r>
              <a:rPr lang="en-US" dirty="0"/>
              <a:t>Another example: if we have external services (like a database, or some other API, like one for accessing cloud resources), we might be tempted to distribute our database password (or key for third party API) with the application, so that it can directly connect to our database.</a:t>
            </a:r>
          </a:p>
          <a:p>
            <a:endParaRPr lang="en-US" dirty="0"/>
          </a:p>
          <a:p>
            <a:r>
              <a:rPr lang="en-US" dirty="0"/>
              <a:t>Our frontend might try to restrict what data the user can access, but because the user can also use these credentials to directly connect to our database, they will have the power to do whatever is permitted for those credentials.</a:t>
            </a:r>
          </a:p>
          <a:p>
            <a:endParaRPr lang="en-US" dirty="0"/>
          </a:p>
          <a:p>
            <a:endParaRPr lang="en-US" dirty="0"/>
          </a:p>
          <a:p>
            <a:r>
              <a:rPr lang="en-US" dirty="0"/>
              <a:t>(Professor Wand says:  yes, this animation is cheesy, but I had way too much fun doing it).</a:t>
            </a:r>
          </a:p>
        </p:txBody>
      </p:sp>
    </p:spTree>
    <p:extLst>
      <p:ext uri="{BB962C8B-B14F-4D97-AF65-F5344CB8AC3E}">
        <p14:creationId xmlns:p14="http://schemas.microsoft.com/office/powerpoint/2010/main" val="16638143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&lt;click&gt;</a:t>
            </a:r>
          </a:p>
          <a:p>
            <a:r>
              <a:rPr lang="en-US" dirty="0"/>
              <a:t>Answer: </a:t>
            </a:r>
            <a:r>
              <a:rPr lang="en-US" dirty="0" err="1"/>
              <a:t>Gradescope</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25644070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next class of threat that we will consider is: untrusted user inputs. Imagine that we have solved our problem of “do we trust where the code runs” by running that code on our own server that we control. Surely, we still receive inputs from users, who we should not trust.</a:t>
            </a:r>
          </a:p>
          <a:p>
            <a:endParaRPr lang="en-US" dirty="0"/>
          </a:p>
          <a:p>
            <a:r>
              <a:rPr lang="en-US" dirty="0"/>
              <a:t>Here is a pop-culture reference from XKCD that makes fun of this class of threat</a:t>
            </a:r>
          </a:p>
        </p:txBody>
      </p:sp>
    </p:spTree>
    <p:extLst>
      <p:ext uri="{BB962C8B-B14F-4D97-AF65-F5344CB8AC3E}">
        <p14:creationId xmlns:p14="http://schemas.microsoft.com/office/powerpoint/2010/main" val="2632637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lang="en-US" dirty="0"/>
              <a:t>Here’s a real example.  By putting in a suitably crafted query into an innocuous-looking query, a user could select ALL accounts in the database.  This is number 3 in the OWASP list of most common vulnerabilities (the link is on the slide, and also in the resources links for this lecture). OWASP stands for the Oen Web Application Security Project.</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Followup</a:t>
            </a:r>
            <a:r>
              <a:rPr lang="en-US" dirty="0"/>
              <a:t>:  After the authors identified the problem, they attempted to report it.  On the website they wrote:</a:t>
            </a:r>
          </a:p>
          <a:p>
            <a:endParaRPr lang="en-US" dirty="0"/>
          </a:p>
          <a:p>
            <a:r>
              <a:rPr lang="en-US" b="0" i="0" dirty="0">
                <a:solidFill>
                  <a:srgbClr val="37352F"/>
                </a:solidFill>
                <a:effectLst/>
                <a:latin typeface="Inter"/>
              </a:rPr>
              <a:t>We ended up finding several more serious issues but began the disclosure process immediately after finding the first issue.</a:t>
            </a:r>
            <a:endParaRPr lang="en-US" dirty="0"/>
          </a:p>
          <a:p>
            <a:endParaRPr lang="en-US" dirty="0"/>
          </a:p>
          <a:p>
            <a:pPr algn="l"/>
            <a:r>
              <a:rPr lang="en-US" b="0" i="0" dirty="0">
                <a:solidFill>
                  <a:srgbClr val="37352F"/>
                </a:solidFill>
                <a:effectLst/>
                <a:latin typeface="Inter"/>
              </a:rPr>
              <a:t>We had difficulty identifying the right disclosure contact for this issue. We did not want to contact </a:t>
            </a:r>
            <a:r>
              <a:rPr lang="en-US" b="0" i="0" dirty="0" err="1">
                <a:solidFill>
                  <a:srgbClr val="37352F"/>
                </a:solidFill>
                <a:effectLst/>
                <a:latin typeface="Inter"/>
              </a:rPr>
              <a:t>FlyCASS</a:t>
            </a:r>
            <a:r>
              <a:rPr lang="en-US" b="0" i="0" dirty="0">
                <a:solidFill>
                  <a:srgbClr val="37352F"/>
                </a:solidFill>
                <a:effectLst/>
                <a:latin typeface="Inter"/>
              </a:rPr>
              <a:t> first as it appeared to be operated only by one person and we did not want to alarm them. On April 23rd, we were able to disclose the issue to the Department of Homeland Security, who acknowledged the issue and confirmed that they “are taking this very seriously”. </a:t>
            </a:r>
            <a:r>
              <a:rPr lang="en-US" b="0" i="0" dirty="0" err="1">
                <a:solidFill>
                  <a:srgbClr val="37352F"/>
                </a:solidFill>
                <a:effectLst/>
                <a:latin typeface="Inter"/>
              </a:rPr>
              <a:t>FlyCASS</a:t>
            </a:r>
            <a:r>
              <a:rPr lang="en-US" b="0" i="0" dirty="0">
                <a:solidFill>
                  <a:srgbClr val="37352F"/>
                </a:solidFill>
                <a:effectLst/>
                <a:latin typeface="Inter"/>
              </a:rPr>
              <a:t> was subsequently disabled in KCM/CASS and later appears to have remediated the issues.</a:t>
            </a:r>
          </a:p>
          <a:p>
            <a:pPr algn="l"/>
            <a:r>
              <a:rPr lang="en-US" b="0" i="0" dirty="0">
                <a:solidFill>
                  <a:srgbClr val="37352F"/>
                </a:solidFill>
                <a:effectLst/>
                <a:latin typeface="Inter"/>
              </a:rPr>
              <a:t>After the issue was fixed, we attempted to coordinate the safe disclosure of this issue. Unfortunately, instead of working with us, the Department of Homeland Security stopped responding to us, and the TSA press office issued dangerously incorrect statements about the vulnerability, denying what we had discovered.</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3478652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Part 2 is the largest portion of the lecture.</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086117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example: the Equifax data breach in 2017 that has thus-far cost the firm over 1.4 billion dollars was caused by a vulnerability in their web app, which allowed untrusted user input to flow into a part of the application that would then execute that input as java code.</a:t>
            </a:r>
          </a:p>
        </p:txBody>
      </p:sp>
    </p:spTree>
    <p:extLst>
      <p:ext uri="{BB962C8B-B14F-4D97-AF65-F5344CB8AC3E}">
        <p14:creationId xmlns:p14="http://schemas.microsoft.com/office/powerpoint/2010/main" val="39648524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think that we have learned a lesson and that we wouldn’t have this kind of vulnerability any more. The Log4J vulnerability in Fall of 2021 was successfully used to compromise many networks, and (click build) was also due to an issue where user-controlled inputs could be executed as code on a trusted component (the directory/LDAP server in this case)</a:t>
            </a:r>
          </a:p>
        </p:txBody>
      </p:sp>
    </p:spTree>
    <p:extLst>
      <p:ext uri="{BB962C8B-B14F-4D97-AF65-F5344CB8AC3E}">
        <p14:creationId xmlns:p14="http://schemas.microsoft.com/office/powerpoint/2010/main" val="13658167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Special characters like &lt;, &gt;, ‘, “ and ` are often involved in exploits involving untrusted inputs.   So filter them, and use tools to make sure that every data flow involving user input is filtered.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Query languages might have “safe” </a:t>
            </a:r>
            <a:r>
              <a:rPr lang="en-US" dirty="0" err="1"/>
              <a:t>apis</a:t>
            </a:r>
            <a:r>
              <a:rPr lang="en-US" dirty="0"/>
              <a:t> and “unsafe” APIs, where the “Safe” APIs automatically perform some sanitization, allowing you to add place-holders for arguments to a query that YOU define, where the user-controlled input can ONLY flow into a specific part of the query (preventing the attacker from constructing their own query)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use “unsafe” languages like C or C++.  In these languages you can write beyond a valid array index. Such buffer overflows are the primary way in which an attacker can execute arbitrary code on your app.  (There are whole conferences devoted to ways of preventing this.)</a:t>
            </a:r>
          </a:p>
          <a:p>
            <a:endParaRPr lang="en-US" dirty="0"/>
          </a:p>
          <a:p>
            <a:r>
              <a:rPr lang="en-US" dirty="0"/>
              <a:t>And of course don’t use ‘eval’ in JS.  Use a lint filter to check for this.</a:t>
            </a:r>
          </a:p>
        </p:txBody>
      </p:sp>
    </p:spTree>
    <p:extLst>
      <p:ext uri="{BB962C8B-B14F-4D97-AF65-F5344CB8AC3E}">
        <p14:creationId xmlns:p14="http://schemas.microsoft.com/office/powerpoint/2010/main" val="20646787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"Identification and Authentication Failures" is #7 on the 2021 OWASP Top 10 Web Application Security Risks.  (See the page for this module on the course web site for URL).</a:t>
            </a:r>
          </a:p>
          <a:p>
            <a:r>
              <a:rPr lang="en-US" dirty="0" err="1"/>
              <a:t>i</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21224651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Public-key cryptography can be used to solve these problems and many, many more</a:t>
            </a:r>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40262363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PKI is also known as “asymmetric” cryptography. It’s called “asymmetric” because there is no single encryption key that is shared between all parties. Instead, each party has its own private and public keys. &lt;read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There's Avery's key, posted on a billboard outside Fenway Park.</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39359285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here's Blair</a:t>
            </a:r>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4627498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reiterate, with public key cryptography, anybody can prepare a private message that can only be decrypted by the holder of a private key. To do so, they encrypt the message using the recipient's *public* key. &lt;click&gt;</a:t>
            </a:r>
          </a:p>
          <a:p>
            <a:r>
              <a:rPr lang="en-US" dirty="0"/>
              <a:t>After encrypting the message with the public key, the only party that can decrypt is is the holder of the corresponding private key. &lt;click&gt;</a:t>
            </a:r>
          </a:p>
          <a:p>
            <a:endParaRPr lang="en-US" dirty="0"/>
          </a:p>
          <a:p>
            <a:r>
              <a:rPr lang="en-US" dirty="0"/>
              <a:t>This effectively addresses the “confidentiality” requirement</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26293538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Conversely, a sender can encrypt their message with their own private key.   The receiver observes that they can unlock it with public key of the person who claims to have sent it.  Therefore, they know who sent it, and furthermore that it was not altered in transit. &lt;click through slide&gt;.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37940092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way more to PKI than we've shown you here…</a:t>
            </a:r>
          </a:p>
        </p:txBody>
      </p:sp>
      <p:sp>
        <p:nvSpPr>
          <p:cNvPr id="4" name="Slide Number Placeholder 3"/>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8337438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Security is often considered a broad non-functional requirement: systems are expected to be “secure”. But as we’ll see in this lecture, security covers a range of different security requirements. Here are three common security requirements. </a:t>
            </a:r>
          </a:p>
          <a:p>
            <a:endParaRPr lang="en-US" dirty="0"/>
          </a:p>
          <a:p>
            <a:r>
              <a:rPr lang="en-US" dirty="0"/>
              <a:t>Confidentiality - is information disclosed to unauthorized parties? </a:t>
            </a:r>
          </a:p>
          <a:p>
            <a:endParaRPr lang="en-US" dirty="0"/>
          </a:p>
          <a:p>
            <a:r>
              <a:rPr lang="en-US" dirty="0"/>
              <a:t>Integrity - is our code or data tampered with, at rest, or in transit</a:t>
            </a:r>
          </a:p>
          <a:p>
            <a:endParaRPr lang="en-US" dirty="0"/>
          </a:p>
          <a:p>
            <a:r>
              <a:rPr lang="en-US" dirty="0"/>
              <a:t>Availability - Can someone prevent my system from otherwise functioning? note that leaving something unplugged solves confidentiality and integrity :)</a:t>
            </a:r>
          </a:p>
          <a:p>
            <a:endParaRPr lang="en-US" dirty="0"/>
          </a:p>
          <a:p>
            <a:r>
              <a:rPr lang="en-US" dirty="0"/>
              <a:t>Discussion: Think about recent examples of security events and how they violated these properties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1530890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pPr defTabSz="457200">
              <a:defRPr sz="2200"/>
            </a:pPr>
            <a:r>
              <a:rPr dirty="0"/>
              <a:t>Certificate authorities create SSL certificates using asymmetric (aka public/private key) cryptography.</a:t>
            </a:r>
          </a:p>
          <a:p>
            <a:pPr defTabSz="457200">
              <a:defRPr sz="2200"/>
            </a:pPr>
            <a:r>
              <a:rPr dirty="0"/>
              <a:t>Here is a </a:t>
            </a:r>
            <a:r>
              <a:rPr dirty="0" err="1"/>
              <a:t>a</a:t>
            </a:r>
            <a:r>
              <a:rPr dirty="0"/>
              <a:t> brief overview of the trust relationships when an SSL certificate is granted, and when it is checked by a browser.</a:t>
            </a:r>
          </a:p>
          <a:p>
            <a:pPr defTabSz="457200">
              <a:defRPr sz="2200"/>
            </a:pPr>
            <a:r>
              <a:rPr dirty="0"/>
              <a:t>The process starts out as follows:</a:t>
            </a:r>
          </a:p>
          <a:p>
            <a:pPr marL="342900" indent="-342900" defTabSz="457200">
              <a:buSzPct val="100000"/>
              <a:buFont typeface="Arial"/>
              <a:buChar char="•"/>
              <a:defRPr sz="2200"/>
            </a:pPr>
            <a:r>
              <a:rPr dirty="0"/>
              <a:t>Amazon.com has some public key and private key</a:t>
            </a:r>
          </a:p>
          <a:p>
            <a:pPr marL="342900" indent="-342900" defTabSz="457200">
              <a:buSzPct val="100000"/>
              <a:buFont typeface="Arial"/>
              <a:buChar char="•"/>
              <a:defRPr sz="2200"/>
            </a:pPr>
            <a:r>
              <a:rPr dirty="0"/>
              <a:t>Certificate authority has some public key and private key</a:t>
            </a:r>
          </a:p>
          <a:p>
            <a:pPr marL="342900" indent="-342900" defTabSz="457200">
              <a:buSzPct val="100000"/>
              <a:buFont typeface="Arial"/>
              <a:buChar char="•"/>
              <a:defRPr sz="2200"/>
            </a:pPr>
            <a:r>
              <a:rPr dirty="0"/>
              <a:t>Everyone who trusts the CA has the CA’s public key. This is distributed with OS’s. That is, we must trust the CA.</a:t>
            </a:r>
          </a:p>
          <a:p>
            <a:pPr marL="342900" indent="-342900" defTabSz="457200">
              <a:buSzPct val="100000"/>
              <a:buFont typeface="Arial"/>
              <a:buChar char="•"/>
              <a:defRPr sz="2200"/>
            </a:pPr>
            <a:r>
              <a:rPr dirty="0"/>
              <a:t>(build until proof of amazon.com appears on right) To acquire a certificate, Amazon.com will share their public key and some real-world proof that they are amazon.com to the CA</a:t>
            </a:r>
          </a:p>
          <a:p>
            <a:pPr marL="342900" indent="-342900" defTabSz="457200">
              <a:buSzPct val="100000"/>
              <a:buFont typeface="Arial"/>
              <a:buChar char="•"/>
              <a:defRPr sz="2200"/>
            </a:pPr>
            <a:r>
              <a:rPr dirty="0"/>
              <a:t>(build until certificate appears and moves back to left) the CA will use their private key to sign amazon’s public key, noting that they are endorsing this public key as being held by amazon.com</a:t>
            </a:r>
          </a:p>
          <a:p>
            <a:pPr marL="342900" indent="-342900" defTabSz="457200">
              <a:buSzPct val="100000"/>
              <a:buFont typeface="Arial"/>
              <a:buChar char="•"/>
              <a:defRPr sz="2200"/>
            </a:pPr>
            <a:r>
              <a:rPr dirty="0"/>
              <a:t>(build once) then, when we visit amazon.com, the server will present its certificate, which our browser can validate by checking that it is signed by the CA’s private key (which we do using the public key)</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is the simplest model for authentication.   In a large organization, you might have an organization-level CA, which certifies entities within the organization, and which calls out to an external CA for other entities.  In general you might have a whole tree of trust relationships, just like we saw for DNS.</a:t>
            </a:r>
          </a:p>
        </p:txBody>
      </p:sp>
    </p:spTree>
    <p:extLst>
      <p:ext uri="{BB962C8B-B14F-4D97-AF65-F5344CB8AC3E}">
        <p14:creationId xmlns:p14="http://schemas.microsoft.com/office/powerpoint/2010/main" val="26902866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Oops…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As we saw, placing code in a trusted environment and using SSL to protect communication between trusted components is a great approach to mitigate threats to our execution environment (although it’s not perfect).</a:t>
            </a:r>
          </a:p>
          <a:p>
            <a:endParaRPr lang="en-US" dirty="0"/>
          </a:p>
        </p:txBody>
      </p:sp>
    </p:spTree>
    <p:extLst>
      <p:ext uri="{BB962C8B-B14F-4D97-AF65-F5344CB8AC3E}">
        <p14:creationId xmlns:p14="http://schemas.microsoft.com/office/powerpoint/2010/main" val="37157508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Prof. Wand says:  Password reset is particularly nasty. I had a friend (let’s call him Dave) whose ccs email password was hijacked by a bad guy.   Since many, if not all, of Dave’s other accounts were linked to his ccs email, the bad guy could reset Dave’s passwords on all his other accounts.   This happened on a weekend, and I had to telephone somebody in the Systems group to lock Dave’s email account *immediately* to minimize further damage.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The moral of the story is that your email password is particularly valuable, because a bad guy can use it to reset passwords on all your other accounts.</a:t>
            </a:r>
          </a:p>
        </p:txBody>
      </p:sp>
    </p:spTree>
    <p:extLst>
      <p:ext uri="{BB962C8B-B14F-4D97-AF65-F5344CB8AC3E}">
        <p14:creationId xmlns:p14="http://schemas.microsoft.com/office/powerpoint/2010/main" val="38193653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Next, let’s consider so-called software supply chain threats. </a:t>
            </a:r>
            <a:br>
              <a:rPr lang="en-US" dirty="0"/>
            </a:br>
            <a:endParaRPr lang="en-US" dirty="0"/>
          </a:p>
        </p:txBody>
      </p:sp>
    </p:spTree>
    <p:extLst>
      <p:ext uri="{BB962C8B-B14F-4D97-AF65-F5344CB8AC3E}">
        <p14:creationId xmlns:p14="http://schemas.microsoft.com/office/powerpoint/2010/main" val="18417231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“software supply chain” includes many potential points of weakness. We might need to consider threats at each phase of the software development and deployment process, including:</a:t>
            </a:r>
          </a:p>
          <a:p>
            <a:pPr marL="342900" indent="-342900">
              <a:buFont typeface="Arial" panose="020B0604020202020204" pitchFamily="34" charset="0"/>
              <a:buChar char="•"/>
            </a:pPr>
            <a:r>
              <a:rPr lang="en-US" dirty="0"/>
              <a:t>External dependencies: potential for malicious dependencies</a:t>
            </a:r>
          </a:p>
          <a:p>
            <a:pPr marL="342900" indent="-342900">
              <a:buFont typeface="Arial" panose="020B0604020202020204" pitchFamily="34" charset="0"/>
              <a:buChar char="•"/>
            </a:pPr>
            <a:r>
              <a:rPr lang="en-US" dirty="0"/>
              <a:t>In-house code: potential for insider attack (a developer who is either malicious, or whose laptop has been otherwise compromised through another vulnerability)</a:t>
            </a:r>
          </a:p>
          <a:p>
            <a:pPr marL="342900" indent="-342900">
              <a:buFont typeface="Arial" panose="020B0604020202020204" pitchFamily="34" charset="0"/>
              <a:buChar char="•"/>
            </a:pPr>
            <a:r>
              <a:rPr lang="en-US" dirty="0"/>
              <a:t>Build process: potential for build system to be compromised through another vulnerability or insider attack</a:t>
            </a:r>
          </a:p>
          <a:p>
            <a:pPr marL="342900" indent="-342900">
              <a:buFont typeface="Arial" panose="020B0604020202020204" pitchFamily="34" charset="0"/>
              <a:buChar char="•"/>
            </a:pPr>
            <a:r>
              <a:rPr lang="en-US" dirty="0"/>
              <a:t>Distribution process: potential for a malicious update to be pushed out to your customers</a:t>
            </a:r>
          </a:p>
          <a:p>
            <a:pPr marL="342900" indent="-342900">
              <a:buFont typeface="Arial" panose="020B0604020202020204" pitchFamily="34" charset="0"/>
              <a:buChar char="•"/>
            </a:pPr>
            <a:r>
              <a:rPr lang="en-US" dirty="0"/>
              <a:t>Operating environment: potential for other threats in the operating environment to result in a compromise of our software</a:t>
            </a:r>
          </a:p>
        </p:txBody>
      </p:sp>
    </p:spTree>
    <p:extLst>
      <p:ext uri="{BB962C8B-B14F-4D97-AF65-F5344CB8AC3E}">
        <p14:creationId xmlns:p14="http://schemas.microsoft.com/office/powerpoint/2010/main" val="156915025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 couple of examples.  In 2018, a malicious version of an </a:t>
            </a:r>
            <a:r>
              <a:rPr lang="en-US" dirty="0" err="1"/>
              <a:t>eslint</a:t>
            </a:r>
            <a:r>
              <a:rPr lang="en-US" dirty="0"/>
              <a:t> package called </a:t>
            </a:r>
            <a:r>
              <a:rPr lang="en-US" dirty="0" err="1"/>
              <a:t>eslint</a:t>
            </a:r>
            <a:r>
              <a:rPr lang="en-US" dirty="0"/>
              <a:t>-scope was published. This was a quite serious issue.</a:t>
            </a:r>
          </a:p>
          <a:p>
            <a:endParaRPr lang="en-US" dirty="0"/>
          </a:p>
          <a:p>
            <a:r>
              <a:rPr lang="en-US" dirty="0"/>
              <a:t>https://eslint.org/blog/2018/07/postmortem-for-malicious-package-publishes/</a:t>
            </a:r>
          </a:p>
        </p:txBody>
      </p:sp>
      <p:sp>
        <p:nvSpPr>
          <p:cNvPr id="4" name="Slide Number Placeholder 3"/>
          <p:cNvSpPr>
            <a:spLocks noGrp="1"/>
          </p:cNvSpPr>
          <p:nvPr>
            <p:ph type="sldNum" sz="quarter" idx="5"/>
          </p:nvPr>
        </p:nvSpPr>
        <p:spPr/>
        <p:txBody>
          <a:bodyPr/>
          <a:lstStyle/>
          <a:p>
            <a:fld id="{07937F07-1250-4CCE-B198-1B2887014F41}" type="slidenum">
              <a:rPr lang="en-US" smtClean="0"/>
              <a:t>46</a:t>
            </a:fld>
            <a:endParaRPr lang="en-US"/>
          </a:p>
        </p:txBody>
      </p:sp>
    </p:spTree>
    <p:extLst>
      <p:ext uri="{BB962C8B-B14F-4D97-AF65-F5344CB8AC3E}">
        <p14:creationId xmlns:p14="http://schemas.microsoft.com/office/powerpoint/2010/main" val="235691684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sequence of events, as explained in the post-mortem report on the preceding slide.</a:t>
            </a:r>
          </a:p>
          <a:p>
            <a:endParaRPr lang="en-US" dirty="0"/>
          </a:p>
          <a:p>
            <a:r>
              <a:rPr lang="en-US" dirty="0"/>
              <a:t>&lt;Read Slide&gt;</a:t>
            </a:r>
          </a:p>
          <a:p>
            <a:endParaRPr lang="en-US" dirty="0"/>
          </a:p>
          <a:p>
            <a:r>
              <a:rPr lang="en-US" dirty="0"/>
              <a:t>Discuss:  how many violations of good security practices do you see here?</a:t>
            </a:r>
          </a:p>
          <a:p>
            <a:endParaRPr lang="en-US" dirty="0"/>
          </a:p>
          <a:p>
            <a:pPr marL="228600" indent="-228600">
              <a:buAutoNum type="arabicPeriod"/>
            </a:pPr>
            <a:r>
              <a:rPr lang="en-US" dirty="0"/>
              <a:t>The developer used the same password on two different sites</a:t>
            </a:r>
          </a:p>
          <a:p>
            <a:pPr marL="228600" indent="-228600">
              <a:buAutoNum type="arabicPeriod"/>
            </a:pPr>
            <a:r>
              <a:rPr lang="en-US" dirty="0"/>
              <a:t>The other site did not use 2FA</a:t>
            </a:r>
          </a:p>
          <a:p>
            <a:pPr marL="228600" indent="-228600">
              <a:buAutoNum type="arabicPeriod"/>
            </a:pPr>
            <a:r>
              <a:rPr lang="en-US" dirty="0"/>
              <a:t>The other site did something else that allowed the password to leak.</a:t>
            </a:r>
          </a:p>
          <a:p>
            <a:pPr marL="228600" indent="-228600">
              <a:buAutoNum type="arabicPeriod"/>
            </a:pPr>
            <a:r>
              <a:rPr lang="en-US" dirty="0"/>
              <a:t>Users did not protect their packages against silent version updates.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47</a:t>
            </a:fld>
            <a:endParaRPr lang="en-US"/>
          </a:p>
        </p:txBody>
      </p:sp>
    </p:spTree>
    <p:extLst>
      <p:ext uri="{BB962C8B-B14F-4D97-AF65-F5344CB8AC3E}">
        <p14:creationId xmlns:p14="http://schemas.microsoft.com/office/powerpoint/2010/main" val="24555756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Ken Thompson, in his Turing lecture from 1984, wrote a 3-page paper showing how to plant a back door in the C compiler that would be undetectable by any inspection of the compiler's source code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49</a:t>
            </a:fld>
            <a:endParaRPr lang="en-US"/>
          </a:p>
        </p:txBody>
      </p:sp>
    </p:spTree>
    <p:extLst>
      <p:ext uri="{BB962C8B-B14F-4D97-AF65-F5344CB8AC3E}">
        <p14:creationId xmlns:p14="http://schemas.microsoft.com/office/powerpoint/2010/main" val="199174805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a list of significant vulnerabilities found in the most popular packages (“top 1%”).</a:t>
            </a:r>
          </a:p>
          <a:p>
            <a:endParaRPr lang="en-US" dirty="0"/>
          </a:p>
        </p:txBody>
      </p:sp>
    </p:spTree>
    <p:extLst>
      <p:ext uri="{BB962C8B-B14F-4D97-AF65-F5344CB8AC3E}">
        <p14:creationId xmlns:p14="http://schemas.microsoft.com/office/powerpoint/2010/main" val="9627138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20411797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9A1C8F-DE90-AB8E-3653-14200B6A47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3829B7-6721-04AC-C6BE-2BE1F4DF03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93DA42-29F5-19A1-301A-093DED3B6319}"/>
              </a:ext>
            </a:extLst>
          </p:cNvPr>
          <p:cNvSpPr>
            <a:spLocks noGrp="1"/>
          </p:cNvSpPr>
          <p:nvPr>
            <p:ph type="body" idx="1"/>
          </p:nvPr>
        </p:nvSpPr>
        <p:spPr/>
        <p:txBody>
          <a:bodyPr/>
          <a:lstStyle/>
          <a:p>
            <a:r>
              <a:rPr lang="en-US" dirty="0"/>
              <a:t>The problem with supply-chain vulnerabilities is that they are recursive! Your suppliers' risks easily become your risks.</a:t>
            </a:r>
          </a:p>
        </p:txBody>
      </p:sp>
      <p:sp>
        <p:nvSpPr>
          <p:cNvPr id="4" name="Slide Number Placeholder 3">
            <a:extLst>
              <a:ext uri="{FF2B5EF4-FFF2-40B4-BE49-F238E27FC236}">
                <a16:creationId xmlns:a16="http://schemas.microsoft.com/office/drawing/2014/main" id="{B4E7FF2D-3FEA-FFCE-2ABB-4FE6893B0422}"/>
              </a:ext>
            </a:extLst>
          </p:cNvPr>
          <p:cNvSpPr>
            <a:spLocks noGrp="1"/>
          </p:cNvSpPr>
          <p:nvPr>
            <p:ph type="sldNum" sz="quarter" idx="5"/>
          </p:nvPr>
        </p:nvSpPr>
        <p:spPr/>
        <p:txBody>
          <a:bodyPr/>
          <a:lstStyle/>
          <a:p>
            <a:fld id="{07937F07-1250-4CCE-B198-1B2887014F41}" type="slidenum">
              <a:rPr lang="en-US" smtClean="0"/>
              <a:t>51</a:t>
            </a:fld>
            <a:endParaRPr lang="en-US"/>
          </a:p>
        </p:txBody>
      </p:sp>
    </p:spTree>
    <p:extLst>
      <p:ext uri="{BB962C8B-B14F-4D97-AF65-F5344CB8AC3E}">
        <p14:creationId xmlns:p14="http://schemas.microsoft.com/office/powerpoint/2010/main" val="387406498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Prof. Wand says:  I received two letters like this from two of my financial institutions within a week.</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52</a:t>
            </a:fld>
            <a:endParaRPr lang="en-US"/>
          </a:p>
        </p:txBody>
      </p:sp>
    </p:spTree>
    <p:extLst>
      <p:ext uri="{BB962C8B-B14F-4D97-AF65-F5344CB8AC3E}">
        <p14:creationId xmlns:p14="http://schemas.microsoft.com/office/powerpoint/2010/main" val="1553005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supply-chain security risks include more than just software.  Your suppliers are subject to regulatory risks, transportation risks, </a:t>
            </a:r>
            <a:r>
              <a:rPr lang="en-US" dirty="0" err="1"/>
              <a:t>etc</a:t>
            </a:r>
            <a:r>
              <a:rPr lang="en-US" dirty="0"/>
              <a:t>, etc.  Will your supplier in West </a:t>
            </a:r>
            <a:r>
              <a:rPr lang="en-US" dirty="0" err="1"/>
              <a:t>Arstotzka</a:t>
            </a:r>
            <a:r>
              <a:rPr lang="en-US" dirty="0"/>
              <a:t> (*) be taken over by the government, or overrun by mercenaries or rioters?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of course there are consultants to help you manage all that. Here’s the web page of one such firm. (found after 30 seconds of googling)</a:t>
            </a:r>
          </a:p>
          <a:p>
            <a:endParaRPr lang="en-US" dirty="0"/>
          </a:p>
          <a:p>
            <a:endParaRPr lang="en-US" dirty="0"/>
          </a:p>
          <a:p>
            <a:r>
              <a:rPr lang="en-US" dirty="0"/>
              <a:t>[* </a:t>
            </a:r>
            <a:r>
              <a:rPr lang="en-US" dirty="0" err="1"/>
              <a:t>Arstzoska</a:t>
            </a:r>
            <a:r>
              <a:rPr lang="en-US" dirty="0"/>
              <a:t> is the name of a fictional country I  found on Wikipedia]</a:t>
            </a:r>
          </a:p>
        </p:txBody>
      </p:sp>
      <p:sp>
        <p:nvSpPr>
          <p:cNvPr id="4" name="Slide Number Placeholder 3"/>
          <p:cNvSpPr>
            <a:spLocks noGrp="1"/>
          </p:cNvSpPr>
          <p:nvPr>
            <p:ph type="sldNum" sz="quarter" idx="5"/>
          </p:nvPr>
        </p:nvSpPr>
        <p:spPr/>
        <p:txBody>
          <a:bodyPr/>
          <a:lstStyle/>
          <a:p>
            <a:fld id="{07937F07-1250-4CCE-B198-1B2887014F41}" type="slidenum">
              <a:rPr lang="en-US" smtClean="0"/>
              <a:t>53</a:t>
            </a:fld>
            <a:endParaRPr lang="en-US"/>
          </a:p>
        </p:txBody>
      </p:sp>
    </p:spTree>
    <p:extLst>
      <p:ext uri="{BB962C8B-B14F-4D97-AF65-F5344CB8AC3E}">
        <p14:creationId xmlns:p14="http://schemas.microsoft.com/office/powerpoint/2010/main" val="99810115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While we could easily solve problems in our own code by bolting on some useful additional components (like using SSL), it’s not so easy to solve threats to our software supply chain process – there need to be process-based solutions for these process-based problems.</a:t>
            </a:r>
          </a:p>
          <a:p>
            <a:endParaRPr lang="en-US" dirty="0"/>
          </a:p>
          <a:p>
            <a:r>
              <a:rPr lang="en-US" dirty="0"/>
              <a:t>These kinds of threats are currently some of the most-talked about (and most feared) because they are complex to defend against.</a:t>
            </a:r>
          </a:p>
          <a:p>
            <a:endParaRPr lang="en-US" dirty="0"/>
          </a:p>
          <a:p>
            <a:r>
              <a:rPr lang="en-US" dirty="0"/>
              <a:t>For example: how do we audit dependencies? Who does that, and when? What is “secure enough” for a dependency?</a:t>
            </a:r>
          </a:p>
          <a:p>
            <a:endParaRPr lang="en-US" dirty="0"/>
          </a:p>
          <a:p>
            <a:r>
              <a:rPr lang="en-US" dirty="0"/>
              <a:t>Who loves needing to do 2FA for every time you sign into canvas? How much worse is it if you had to do it for each git commit?</a:t>
            </a:r>
          </a:p>
          <a:p>
            <a:endParaRPr lang="en-US" dirty="0"/>
          </a:p>
          <a:p>
            <a:r>
              <a:rPr lang="en-US" dirty="0"/>
              <a:t>Signatures are useful only insofar as we trust the signer. If a developer’s computer is compromised (say, through a phishing attack), what good is that signature? Same for distribution.</a:t>
            </a:r>
          </a:p>
          <a:p>
            <a:endParaRPr lang="en-US" dirty="0"/>
          </a:p>
          <a:p>
            <a:r>
              <a:rPr lang="en-US" dirty="0"/>
              <a:t>Perhaps the best news-you-can-use here is to isolate each application in its own container or VM, reducing the scope of security breaches to be isolated within that environment and not directly impacting other applications.</a:t>
            </a:r>
          </a:p>
        </p:txBody>
      </p:sp>
    </p:spTree>
    <p:extLst>
      <p:ext uri="{BB962C8B-B14F-4D97-AF65-F5344CB8AC3E}">
        <p14:creationId xmlns:p14="http://schemas.microsoft.com/office/powerpoint/2010/main" val="34604125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brings us to the third item in our outline (from way back on slide 3)</a:t>
            </a:r>
          </a:p>
        </p:txBody>
      </p:sp>
      <p:sp>
        <p:nvSpPr>
          <p:cNvPr id="4" name="Slide Number Placeholder 3"/>
          <p:cNvSpPr>
            <a:spLocks noGrp="1"/>
          </p:cNvSpPr>
          <p:nvPr>
            <p:ph type="sldNum" sz="quarter" idx="5"/>
          </p:nvPr>
        </p:nvSpPr>
        <p:spPr/>
        <p:txBody>
          <a:bodyPr/>
          <a:lstStyle/>
          <a:p>
            <a:fld id="{07937F07-1250-4CCE-B198-1B2887014F41}" type="slidenum">
              <a:rPr lang="en-US" smtClean="0"/>
              <a:t>55</a:t>
            </a:fld>
            <a:endParaRPr lang="en-US"/>
          </a:p>
        </p:txBody>
      </p:sp>
    </p:spTree>
    <p:extLst>
      <p:ext uri="{BB962C8B-B14F-4D97-AF65-F5344CB8AC3E}">
        <p14:creationId xmlns:p14="http://schemas.microsoft.com/office/powerpoint/2010/main" val="17548287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That article described the situation faced by end users, but the situation for developers is even worse:  developers have to keep their personal devices secure, but they also have to produce systems that defend against the attacks we’ve discussed.</a:t>
            </a:r>
          </a:p>
          <a:p>
            <a:endParaRPr lang="en-US" dirty="0"/>
          </a:p>
          <a:p>
            <a:r>
              <a:rPr lang="en-US" dirty="0"/>
              <a:t>&lt;click&gt;</a:t>
            </a:r>
          </a:p>
          <a:p>
            <a:endParaRPr lang="en-US" dirty="0"/>
          </a:p>
          <a:p>
            <a:r>
              <a:rPr lang="en-US" dirty="0"/>
              <a:t>But all the mitigations in the world won’t help you if you can’t get the people in your organization to use them.</a:t>
            </a:r>
          </a:p>
          <a:p>
            <a:endParaRPr lang="en-US" dirty="0"/>
          </a:p>
          <a:p>
            <a:r>
              <a:rPr lang="en-US" dirty="0"/>
              <a:t>Whatever the security policy is, you have to get your developers to apply it.</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910513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David Blank-Edelman(*) used to say: “the solution is in front of the screen, not behind it.”</a:t>
            </a:r>
          </a:p>
          <a:p>
            <a:endParaRPr lang="en-US" dirty="0"/>
          </a:p>
          <a:p>
            <a:r>
              <a:rPr lang="en-US" dirty="0"/>
              <a:t>(*) former head of Systems at Khoury</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57</a:t>
            </a:fld>
            <a:endParaRPr lang="en-US"/>
          </a:p>
        </p:txBody>
      </p:sp>
    </p:spTree>
    <p:extLst>
      <p:ext uri="{BB962C8B-B14F-4D97-AF65-F5344CB8AC3E}">
        <p14:creationId xmlns:p14="http://schemas.microsoft.com/office/powerpoint/2010/main" val="114607521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381000" y="685800"/>
            <a:ext cx="6096000" cy="3429000"/>
          </a:xfrm>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r>
              <a:rPr lang="en-US" dirty="0"/>
              <a:t>It’s not just software, it’s not just company policy– we need to make sure our development teams have a culture that includes security.</a:t>
            </a:r>
          </a:p>
        </p:txBody>
      </p:sp>
    </p:spTree>
    <p:extLst>
      <p:ext uri="{BB962C8B-B14F-4D97-AF65-F5344CB8AC3E}">
        <p14:creationId xmlns:p14="http://schemas.microsoft.com/office/powerpoint/2010/main" val="271994007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Simply using a secret detection tool isn’t enough. This is an interesting study. </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(Read slide for key findings)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Discussion:</a:t>
            </a:r>
          </a:p>
          <a:p>
            <a:pPr marL="0" marR="0" lvl="0" indent="0" defTabSz="457200" eaLnBrk="1" fontAlgn="auto" latinLnBrk="0" hangingPunct="1">
              <a:lnSpc>
                <a:spcPct val="117999"/>
              </a:lnSpc>
              <a:spcBef>
                <a:spcPts val="0"/>
              </a:spcBef>
              <a:spcAft>
                <a:spcPts val="0"/>
              </a:spcAft>
              <a:buClrTx/>
              <a:buSzTx/>
              <a:buFontTx/>
              <a:buNone/>
              <a:tabLst/>
              <a:defRPr/>
            </a:pPr>
            <a:r>
              <a:rPr lang="en-US" dirty="0"/>
              <a:t>Bypassing warnings for false positives (e.g. not an actual credential) are reasonable (although perhaps annoying); the remaining reasons that are “development related” such as:</a:t>
            </a:r>
            <a:br>
              <a:rPr lang="en-US" dirty="0"/>
            </a:br>
            <a:r>
              <a:rPr lang="en-US" dirty="0"/>
              <a:t>* </a:t>
            </a:r>
            <a:r>
              <a:rPr lang="en-US" sz="2200" dirty="0">
                <a:effectLst/>
                <a:latin typeface="+mn-lt"/>
                <a:ea typeface="+mn-ea"/>
                <a:cs typeface="+mn-cs"/>
                <a:sym typeface="Helvetica Neue"/>
              </a:rPr>
              <a:t>It is not a production credential (for example, it is a credential for a non-shipping prototype) </a:t>
            </a:r>
            <a:endParaRPr lang="en-US" dirty="0"/>
          </a:p>
          <a:p>
            <a:pPr marL="342900" marR="0" lvl="0" indent="-342900"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US" sz="2200" dirty="0">
                <a:effectLst/>
                <a:latin typeface="+mn-lt"/>
                <a:ea typeface="+mn-ea"/>
                <a:cs typeface="+mn-cs"/>
                <a:sym typeface="Helvetica Neue"/>
              </a:rPr>
              <a:t>The credential doesn’t protect any data, service, etc., with significant security value</a:t>
            </a:r>
            <a:endParaRPr lang="en-US" dirty="0"/>
          </a:p>
          <a:p>
            <a:r>
              <a:rPr lang="en-US" dirty="0"/>
              <a:t>Rely on judgement calls of the developer that do not reflect overall security model. Many successful attacks rely on chaining multiple vulnerabilities together, getting a foothold in one system to then be able to access another. These kinds of judgement calls should not be made at the level of individual developers who may not see the whole security landscape.</a:t>
            </a:r>
          </a:p>
          <a:p>
            <a:endParaRPr lang="en-US" dirty="0"/>
          </a:p>
          <a:p>
            <a:r>
              <a:rPr lang="en-US" dirty="0"/>
              <a:t>Other reasons why secrets not promptly removed:</a:t>
            </a:r>
          </a:p>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 Removing the credential now would break services. etc., that belong to other teams </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 </a:t>
            </a:r>
            <a:r>
              <a:rPr lang="en-US" sz="2200" dirty="0">
                <a:effectLst/>
                <a:latin typeface="+mn-lt"/>
                <a:ea typeface="+mn-ea"/>
                <a:cs typeface="+mn-cs"/>
                <a:sym typeface="Helvetica Neue"/>
              </a:rPr>
              <a:t>We were not sure what secret management/other solution we can use to resolve the problem. </a:t>
            </a:r>
            <a:endParaRPr lang="en-US" dirty="0"/>
          </a:p>
          <a:p>
            <a:r>
              <a:rPr lang="en-US" dirty="0"/>
              <a:t>These are process-related issues, and require </a:t>
            </a:r>
          </a:p>
        </p:txBody>
      </p:sp>
    </p:spTree>
    <p:extLst>
      <p:ext uri="{BB962C8B-B14F-4D97-AF65-F5344CB8AC3E}">
        <p14:creationId xmlns:p14="http://schemas.microsoft.com/office/powerpoint/2010/main" val="17551721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Your developers will be more conscious of security issues if they discuss them on a regular basis during their ordinary workflow.</a:t>
            </a:r>
          </a:p>
        </p:txBody>
      </p:sp>
      <p:sp>
        <p:nvSpPr>
          <p:cNvPr id="4" name="Slide Number Placeholder 3"/>
          <p:cNvSpPr>
            <a:spLocks noGrp="1"/>
          </p:cNvSpPr>
          <p:nvPr>
            <p:ph type="sldNum" sz="quarter" idx="5"/>
          </p:nvPr>
        </p:nvSpPr>
        <p:spPr/>
        <p:txBody>
          <a:bodyPr/>
          <a:lstStyle/>
          <a:p>
            <a:fld id="{07937F07-1250-4CCE-B198-1B2887014F41}" type="slidenum">
              <a:rPr lang="en-US" smtClean="0"/>
              <a:t>61</a:t>
            </a:fld>
            <a:endParaRPr lang="en-US"/>
          </a:p>
        </p:txBody>
      </p:sp>
    </p:spTree>
    <p:extLst>
      <p:ext uri="{BB962C8B-B14F-4D97-AF65-F5344CB8AC3E}">
        <p14:creationId xmlns:p14="http://schemas.microsoft.com/office/powerpoint/2010/main" val="6032268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dirty="0"/>
              <a:t>Before getting into software security, let’s talk a bit about physical security. Imagine that you have just moved to a new house, and someone just moved out. Are there things that you would want to do to secure your belongings?</a:t>
            </a:r>
            <a:br>
              <a:rPr dirty="0"/>
            </a:br>
            <a:r>
              <a:rPr dirty="0"/>
              <a:t>For instance - do you change the locks? Maybe you are concerned that the former tenant still has keys.</a:t>
            </a:r>
            <a:endParaRPr lang="en-US" dirty="0"/>
          </a:p>
          <a:p>
            <a:r>
              <a:rPr lang="en-US" dirty="0"/>
              <a:t>(Walk through example, then ultimately point out that you live in a house with lots of glass)</a:t>
            </a:r>
            <a:endParaRPr dirty="0"/>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72032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F181F5-3820-FAC0-5B06-7EE37F494CAE}"/>
            </a:ext>
          </a:extLst>
        </p:cNvPr>
        <p:cNvGrpSpPr/>
        <p:nvPr/>
      </p:nvGrpSpPr>
      <p:grpSpPr>
        <a:xfrm>
          <a:off x="0" y="0"/>
          <a:ext cx="0" cy="0"/>
          <a:chOff x="0" y="0"/>
          <a:chExt cx="0" cy="0"/>
        </a:xfrm>
      </p:grpSpPr>
      <p:sp>
        <p:nvSpPr>
          <p:cNvPr id="142" name="Shape 142">
            <a:extLst>
              <a:ext uri="{FF2B5EF4-FFF2-40B4-BE49-F238E27FC236}">
                <a16:creationId xmlns:a16="http://schemas.microsoft.com/office/drawing/2014/main" id="{D06796F1-7EB9-B9E5-0DA6-FF6E98E5C52B}"/>
              </a:ext>
            </a:extLst>
          </p:cNvPr>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a:extLst>
              <a:ext uri="{FF2B5EF4-FFF2-40B4-BE49-F238E27FC236}">
                <a16:creationId xmlns:a16="http://schemas.microsoft.com/office/drawing/2014/main" id="{ACD82C4D-926C-5022-6AB8-C61B220CEB0E}"/>
              </a:ext>
            </a:extLst>
          </p:cNvPr>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169641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Let’s think about this in the case of an IT system.</a:t>
            </a:r>
          </a:p>
          <a:p>
            <a:endParaRPr lang="en-US" dirty="0"/>
          </a:p>
          <a:p>
            <a:r>
              <a:rPr lang="en-US" dirty="0"/>
              <a:t>Here are some examples of the kinds of tradeoffs that we might consider when thinking about these threats.(read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35102405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r>
              <a:rPr lang="en-US" dirty="0"/>
              <a:t>The process of considering the potential risks, and ”non risks”, or trusted actors/components, is called “threat modeling”.</a:t>
            </a:r>
          </a:p>
          <a:p>
            <a:endParaRPr lang="en-US" dirty="0"/>
          </a:p>
          <a:p>
            <a:r>
              <a:rPr lang="en-US" dirty="0"/>
              <a:t>This is typically a structured process in which an organization analyzes questions like:</a:t>
            </a:r>
          </a:p>
          <a:p>
            <a:endParaRPr lang="en-US" dirty="0"/>
          </a:p>
          <a:p>
            <a:r>
              <a:rPr lang="en-US" dirty="0"/>
              <a:t>(read slide)</a:t>
            </a:r>
          </a:p>
          <a:p>
            <a:endParaRPr lang="en-US" dirty="0"/>
          </a:p>
          <a:p>
            <a:r>
              <a:rPr lang="en-US" dirty="0"/>
              <a:t>Of course, creating a threat model is not a one-time event.  The model will need to be continually revised during the development process as the system is refined, and after deployment as the environment changes.</a:t>
            </a:r>
          </a:p>
          <a:p>
            <a:endParaRPr lang="en-US" dirty="0"/>
          </a:p>
          <a:p>
            <a:r>
              <a:rPr lang="en-US" dirty="0"/>
              <a:t>Of course there’s a whole ecosystem of consultants to help with this process.</a:t>
            </a:r>
          </a:p>
          <a:p>
            <a:endParaRPr lang="en-US" dirty="0"/>
          </a:p>
        </p:txBody>
      </p:sp>
    </p:spTree>
    <p:extLst>
      <p:ext uri="{BB962C8B-B14F-4D97-AF65-F5344CB8AC3E}">
        <p14:creationId xmlns:p14="http://schemas.microsoft.com/office/powerpoint/2010/main" val="26771403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some of these questions, there are baseline answers that are widely applicable. </a:t>
            </a:r>
          </a:p>
          <a:p>
            <a:endParaRPr lang="en-US" dirty="0"/>
          </a:p>
          <a:p>
            <a:r>
              <a:rPr lang="en-US" dirty="0"/>
              <a:t>Re last bullet:  </a:t>
            </a:r>
            <a:r>
              <a:rPr lang="en-US"/>
              <a:t>Remember that insider </a:t>
            </a:r>
            <a:r>
              <a:rPr lang="en-US" dirty="0"/>
              <a:t>attacks are common!</a:t>
            </a:r>
          </a:p>
        </p:txBody>
      </p:sp>
    </p:spTree>
    <p:extLst>
      <p:ext uri="{BB962C8B-B14F-4D97-AF65-F5344CB8AC3E}">
        <p14:creationId xmlns:p14="http://schemas.microsoft.com/office/powerpoint/2010/main" val="34239893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48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8909538"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3/12/2025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Jonathan Bell, John Boyland, Mitch Wand…">
            <a:extLst>
              <a:ext uri="{FF2B5EF4-FFF2-40B4-BE49-F238E27FC236}">
                <a16:creationId xmlns:a16="http://schemas.microsoft.com/office/drawing/2014/main" id="{020797B5-C680-F772-1321-577805D577DE}"/>
              </a:ext>
            </a:extLst>
          </p:cNvPr>
          <p:cNvSpPr txBox="1">
            <a:spLocks noGrp="1"/>
          </p:cNvSpPr>
          <p:nvPr>
            <p:ph type="body" idx="4294967295" hasCustomPrompt="1"/>
          </p:nvPr>
        </p:nvSpPr>
        <p:spPr>
          <a:xfrm>
            <a:off x="539260" y="5135226"/>
            <a:ext cx="10280962" cy="97948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62500" lnSpcReduction="20000"/>
          </a:bodyPr>
          <a:lstStyle>
            <a:lvl1pPr>
              <a:defRPr/>
            </a:lvl1pPr>
          </a:lstStyle>
          <a:p>
            <a:pPr marL="0" indent="0">
              <a:buNone/>
              <a:defRPr>
                <a:solidFill>
                  <a:srgbClr val="005493"/>
                </a:solidFill>
              </a:defRPr>
            </a:pPr>
            <a:r>
              <a:rPr lang="en-US" dirty="0"/>
              <a:t>&lt;authors&gt;</a:t>
            </a:r>
          </a:p>
          <a:p>
            <a:pPr marL="0" indent="0">
              <a:buNone/>
              <a:defRPr>
                <a:solidFill>
                  <a:srgbClr val="005493"/>
                </a:solidFill>
              </a:defRPr>
            </a:pPr>
            <a:r>
              <a:rPr lang="en-US" dirty="0"/>
              <a:t>Khoury College of Computer Sciences</a:t>
            </a:r>
          </a:p>
          <a:p>
            <a:pPr marL="0" indent="0">
              <a:buNone/>
              <a:defRPr>
                <a:solidFill>
                  <a:srgbClr val="005493"/>
                </a:solidFill>
              </a:defRPr>
            </a:pPr>
            <a:r>
              <a:rPr lang="en-US" dirty="0"/>
              <a:t>© &lt;date&gt;, released under </a:t>
            </a:r>
            <a:r>
              <a:rPr lang="en-US" u="sng" dirty="0">
                <a:hlinkClick r:id="rId2"/>
              </a:rPr>
              <a:t>CC BY-SA</a:t>
            </a:r>
          </a:p>
        </p:txBody>
      </p: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3/12/2025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3/12/2025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3/12/2025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00670" y="5929931"/>
            <a:ext cx="10985502" cy="318490"/>
          </a:xfrm>
          <a:prstGeom prst="rect">
            <a:avLst/>
          </a:prstGeom>
        </p:spPr>
        <p:txBody>
          <a:bodyPr lIns="45719" tIns="45719" rIns="45719" bIns="45719"/>
          <a:lstStyle>
            <a:lvl1pPr marL="0" indent="0" defTabSz="412750">
              <a:lnSpc>
                <a:spcPct val="100000"/>
              </a:lnSpc>
              <a:spcBef>
                <a:spcPts val="0"/>
              </a:spcBef>
              <a:buSzTx/>
              <a:buNone/>
              <a:defRPr sz="1800" b="1"/>
            </a:lvl1pPr>
          </a:lstStyle>
          <a:p>
            <a:r>
              <a:t>Author and Date</a:t>
            </a:r>
          </a:p>
        </p:txBody>
      </p:sp>
      <p:sp>
        <p:nvSpPr>
          <p:cNvPr id="12" name="Presentation Title"/>
          <p:cNvSpPr txBox="1">
            <a:spLocks noGrp="1"/>
          </p:cNvSpPr>
          <p:nvPr>
            <p:ph type="title" hasCustomPrompt="1"/>
          </p:nvPr>
        </p:nvSpPr>
        <p:spPr>
          <a:xfrm>
            <a:off x="603248" y="1287496"/>
            <a:ext cx="10985502" cy="2324101"/>
          </a:xfrm>
          <a:prstGeom prst="rect">
            <a:avLst/>
          </a:prstGeom>
        </p:spPr>
        <p:txBody>
          <a:bodyPr anchor="b"/>
          <a:lstStyle>
            <a:lvl1pPr>
              <a:defRPr sz="5800" spc="-116">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600671" y="3611595"/>
            <a:ext cx="10985501" cy="952501"/>
          </a:xfrm>
          <a:prstGeom prst="rect">
            <a:avLst/>
          </a:prstGeom>
        </p:spPr>
        <p:txBody>
          <a:bodyPr/>
          <a:lstStyle>
            <a:lvl1pPr marL="0" indent="0" defTabSz="412750">
              <a:lnSpc>
                <a:spcPct val="100000"/>
              </a:lnSpc>
              <a:spcBef>
                <a:spcPts val="0"/>
              </a:spcBef>
              <a:buSzTx/>
              <a:buNone/>
              <a:defRPr sz="2750" b="1"/>
            </a:lvl1pPr>
            <a:lvl2pPr marL="0" indent="228600" defTabSz="412750">
              <a:lnSpc>
                <a:spcPct val="100000"/>
              </a:lnSpc>
              <a:spcBef>
                <a:spcPts val="0"/>
              </a:spcBef>
              <a:buSzTx/>
              <a:buNone/>
              <a:defRPr sz="2750" b="1"/>
            </a:lvl2pPr>
            <a:lvl3pPr marL="0" indent="457200" defTabSz="412750">
              <a:lnSpc>
                <a:spcPct val="100000"/>
              </a:lnSpc>
              <a:spcBef>
                <a:spcPts val="0"/>
              </a:spcBef>
              <a:buSzTx/>
              <a:buNone/>
              <a:defRPr sz="2750" b="1"/>
            </a:lvl3pPr>
            <a:lvl4pPr marL="0" indent="685800" defTabSz="412750">
              <a:lnSpc>
                <a:spcPct val="100000"/>
              </a:lnSpc>
              <a:spcBef>
                <a:spcPts val="0"/>
              </a:spcBef>
              <a:buSzTx/>
              <a:buNone/>
              <a:defRPr sz="2750" b="1"/>
            </a:lvl4pPr>
            <a:lvl5pPr marL="0" indent="914400" defTabSz="412750">
              <a:lnSpc>
                <a:spcPct val="100000"/>
              </a:lnSpc>
              <a:spcBef>
                <a:spcPts val="0"/>
              </a:spcBef>
              <a:buSzTx/>
              <a:buNone/>
              <a:defRPr sz="275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3743171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extLst>
      <p:ext uri="{BB962C8B-B14F-4D97-AF65-F5344CB8AC3E}">
        <p14:creationId xmlns:p14="http://schemas.microsoft.com/office/powerpoint/2010/main" val="3981489815"/>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87894422"/>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38"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9" name="Title Text"/>
          <p:cNvSpPr txBox="1">
            <a:spLocks noGrp="1"/>
          </p:cNvSpPr>
          <p:nvPr>
            <p:ph type="title"/>
          </p:nvPr>
        </p:nvSpPr>
        <p:spPr>
          <a:prstGeom prst="rect">
            <a:avLst/>
          </a:prstGeom>
        </p:spPr>
        <p:txBody>
          <a:bodyPr/>
          <a:lstStyle/>
          <a:p>
            <a:r>
              <a:t>Title Text</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935448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3/12/2025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3/12/2025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36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3/12/2025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3/12/2025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3/12/2025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3/12/2025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3/12/2025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3/12/2025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3/12/2025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 id="2147483665" r:id="rId15"/>
    <p:sldLayoutId id="2147483673" r:id="rId16"/>
    <p:sldLayoutId id="2147483674" r:id="rId17"/>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owasp.org/www-project-top-ten/"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hyperlink" Target="https://xkcd.com/327/"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owasp.org/www-project-top-ten/2017/A1_2017-Injection" TargetMode="External"/><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hyperlink" Target="https://owasp.org/Top10/A03_2021-Injection/"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ian.sh/tsa"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hyperlink" Target="https://nvd.nist.gov/vuln/detail/CVE-2021-44228" TargetMode="External"/><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hyperlink" Target="https://thehackernews.com/2021/12/extremely-critical-log4j-vulnerability.html" TargetMode="External"/><Relationship Id="rId5" Type="http://schemas.openxmlformats.org/officeDocument/2006/relationships/image" Target="../media/image14.png"/><Relationship Id="rId4" Type="http://schemas.openxmlformats.org/officeDocument/2006/relationships/hyperlink" Target="https://duo.com/decipher/apt41-compromised-six-state-government-networks"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6.jpg_w=2000"/></Relationships>
</file>

<file path=ppt/slides/_rels/slide29.xml.rels><?xml version="1.0" encoding="UTF-8" standalone="yes"?>
<Relationships xmlns="http://schemas.openxmlformats.org/package/2006/relationships"><Relationship Id="rId3" Type="http://schemas.openxmlformats.org/officeDocument/2006/relationships/image" Target="../media/image16.jpg_w=2000"/><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hyperlink" Target="https://eslint.org/blog/2018/07/postmortem-for-malicious-package-publishes/" TargetMode="Externa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26.wm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arxiv.org/abs/2112.10165" TargetMode="External"/><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5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hyperlink" Target="https://ian.sh/tsa"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link.springer.com/article/10.1007/s10664-021-10109-y" TargetMode="External"/><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CS 4530 &amp; CS 5500…"/>
          <p:cNvSpPr txBox="1">
            <a:spLocks noGrp="1"/>
          </p:cNvSpPr>
          <p:nvPr>
            <p:ph type="ctrTitle"/>
          </p:nvPr>
        </p:nvSpPr>
        <p:spPr>
          <a:prstGeom prst="rect">
            <a:avLst/>
          </a:prstGeom>
        </p:spPr>
        <p:txBody>
          <a:bodyPr/>
          <a:lstStyle/>
          <a:p>
            <a:r>
              <a:rPr dirty="0"/>
              <a:t>CS 4530: Fundamentals of Software Engineering</a:t>
            </a:r>
          </a:p>
          <a:p>
            <a:endParaRPr dirty="0"/>
          </a:p>
          <a:p>
            <a:r>
              <a:rPr dirty="0"/>
              <a:t>Module 15: Software Engineering &amp; Security</a:t>
            </a:r>
          </a:p>
        </p:txBody>
      </p:sp>
      <p:sp>
        <p:nvSpPr>
          <p:cNvPr id="60" name="Jonathan Bell, John Boyland, Mitch Wand…"/>
          <p:cNvSpPr txBox="1">
            <a:spLocks noGrp="1"/>
          </p:cNvSpPr>
          <p:nvPr>
            <p:ph type="subTitle" sz="half" idx="1"/>
          </p:nvPr>
        </p:nvSpPr>
        <p:spPr>
          <a:prstGeom prst="rect">
            <a:avLst/>
          </a:prstGeom>
        </p:spPr>
        <p:txBody>
          <a:bodyPr/>
          <a:lstStyle/>
          <a:p>
            <a:pPr defTabSz="777240">
              <a:spcBef>
                <a:spcPts val="800"/>
              </a:spcBef>
              <a:defRPr sz="2125"/>
            </a:pPr>
            <a:r>
              <a:rPr dirty="0"/>
              <a:t>Adeel Bhutta</a:t>
            </a:r>
            <a:r>
              <a:rPr lang="en-US" dirty="0"/>
              <a:t> and</a:t>
            </a:r>
            <a:r>
              <a:rPr dirty="0"/>
              <a:t> Mitch Wand</a:t>
            </a:r>
          </a:p>
          <a:p>
            <a:pPr defTabSz="777240">
              <a:spcBef>
                <a:spcPts val="800"/>
              </a:spcBef>
              <a:defRPr sz="2125"/>
            </a:pPr>
            <a:r>
              <a:rPr dirty="0"/>
              <a:t>Khoury College of Computer Sciences</a:t>
            </a:r>
          </a:p>
          <a:p>
            <a:pPr defTabSz="777240">
              <a:spcBef>
                <a:spcPts val="800"/>
              </a:spcBef>
              <a:defRPr sz="2125"/>
            </a:pPr>
            <a:endParaRPr dirty="0"/>
          </a:p>
          <a:p>
            <a:pPr defTabSz="777240">
              <a:spcBef>
                <a:spcPts val="800"/>
              </a:spcBef>
              <a:defRPr sz="2125"/>
            </a:pPr>
            <a:r>
              <a:rPr dirty="0"/>
              <a:t>© 202</a:t>
            </a:r>
            <a:r>
              <a:rPr lang="en-US" dirty="0"/>
              <a:t>5</a:t>
            </a:r>
            <a:r>
              <a:rPr dirty="0"/>
              <a:t>, released under </a:t>
            </a:r>
            <a:r>
              <a:rPr dirty="0">
                <a:hlinkClick r:id="rId2"/>
              </a:rPr>
              <a:t>CC BY-SA</a:t>
            </a:r>
            <a:r>
              <a:rPr lang="en-US" dirty="0">
                <a:hlinkClick r:id="rId2"/>
              </a:rPr>
              <a:t> </a:t>
            </a:r>
            <a:endParaRPr dirty="0">
              <a:hlinkClick r:id="rId2"/>
            </a:endParaRPr>
          </a:p>
        </p:txBody>
      </p:sp>
      <p:sp>
        <p:nvSpPr>
          <p:cNvPr id="6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hreat Models"/>
          <p:cNvSpPr txBox="1">
            <a:spLocks noGrp="1"/>
          </p:cNvSpPr>
          <p:nvPr>
            <p:ph type="title"/>
          </p:nvPr>
        </p:nvSpPr>
        <p:spPr>
          <a:prstGeom prst="rect">
            <a:avLst/>
          </a:prstGeom>
        </p:spPr>
        <p:txBody>
          <a:bodyPr>
            <a:normAutofit/>
          </a:bodyPr>
          <a:lstStyle/>
          <a:p>
            <a:r>
              <a:rPr lang="en-US" dirty="0"/>
              <a:t>Threat modeling can help us analyze the issues</a:t>
            </a:r>
            <a:endParaRPr dirty="0"/>
          </a:p>
        </p:txBody>
      </p:sp>
      <p:sp>
        <p:nvSpPr>
          <p:cNvPr id="157" name="What is being defended?…"/>
          <p:cNvSpPr txBox="1">
            <a:spLocks noGrp="1"/>
          </p:cNvSpPr>
          <p:nvPr>
            <p:ph idx="1"/>
          </p:nvPr>
        </p:nvSpPr>
        <p:spPr>
          <a:prstGeom prst="rect">
            <a:avLst/>
          </a:prstGeom>
        </p:spPr>
        <p:txBody>
          <a:bodyPr>
            <a:normAutofit/>
          </a:bodyPr>
          <a:lstStyle/>
          <a:p>
            <a:r>
              <a:rPr dirty="0"/>
              <a:t>What is being defended?</a:t>
            </a:r>
          </a:p>
          <a:p>
            <a:r>
              <a:rPr dirty="0"/>
              <a:t>What malicious actors exist and what attacks might they employ?</a:t>
            </a:r>
            <a:endParaRPr lang="en-US" dirty="0"/>
          </a:p>
          <a:p>
            <a:r>
              <a:rPr lang="en-US" dirty="0"/>
              <a:t>What value can an attacker extract from a vulnerability?</a:t>
            </a:r>
            <a:endParaRPr dirty="0"/>
          </a:p>
          <a:p>
            <a:r>
              <a:rPr dirty="0"/>
              <a:t>Who do we trust?</a:t>
            </a:r>
            <a:r>
              <a:rPr lang="en-US" dirty="0"/>
              <a:t> What parts of the system do we trust?</a:t>
            </a:r>
            <a:endParaRPr dirty="0"/>
          </a:p>
          <a:p>
            <a:r>
              <a:rPr lang="en-US" dirty="0"/>
              <a:t>What can we do in case of attack?</a:t>
            </a:r>
          </a:p>
        </p:txBody>
      </p:sp>
      <p:pic>
        <p:nvPicPr>
          <p:cNvPr id="1026" name="Picture 2">
            <a:extLst>
              <a:ext uri="{FF2B5EF4-FFF2-40B4-BE49-F238E27FC236}">
                <a16:creationId xmlns:a16="http://schemas.microsoft.com/office/drawing/2014/main" id="{4EBE8FD4-1B61-7454-C70C-FC7135E123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7287" y="1678897"/>
            <a:ext cx="2871463" cy="5107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299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A2FAC82-6405-6798-35BF-78643879E7CF}"/>
              </a:ext>
            </a:extLst>
          </p:cNvPr>
          <p:cNvPicPr>
            <a:picLocks noChangeAspect="1"/>
          </p:cNvPicPr>
          <p:nvPr/>
        </p:nvPicPr>
        <p:blipFill>
          <a:blip r:embed="rId3"/>
          <a:stretch>
            <a:fillRect/>
          </a:stretch>
        </p:blipFill>
        <p:spPr>
          <a:xfrm rot="21304825">
            <a:off x="6906909" y="2883827"/>
            <a:ext cx="5285091" cy="2852813"/>
          </a:xfrm>
          <a:prstGeom prst="rect">
            <a:avLst/>
          </a:prstGeom>
        </p:spPr>
      </p:pic>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Threat Model</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200" y="1500160"/>
            <a:ext cx="6068709" cy="4351338"/>
          </a:xfrm>
        </p:spPr>
        <p:txBody>
          <a:bodyPr>
            <a:normAutofit lnSpcReduction="10000"/>
          </a:bodyPr>
          <a:lstStyle/>
          <a:p>
            <a:pPr>
              <a:spcBef>
                <a:spcPts val="1000"/>
              </a:spcBef>
            </a:pPr>
            <a:r>
              <a:rPr lang="en-US" dirty="0"/>
              <a:t>Trust:</a:t>
            </a:r>
          </a:p>
          <a:p>
            <a:pPr lvl="1">
              <a:spcBef>
                <a:spcPts val="1000"/>
              </a:spcBef>
            </a:pPr>
            <a:r>
              <a:rPr lang="en-US" dirty="0"/>
              <a:t>Developers writing our code (at least for the code they touch)</a:t>
            </a:r>
          </a:p>
          <a:p>
            <a:pPr lvl="1">
              <a:spcBef>
                <a:spcPts val="1000"/>
              </a:spcBef>
            </a:pPr>
            <a:r>
              <a:rPr lang="en-US" dirty="0"/>
              <a:t>Server running our code</a:t>
            </a:r>
          </a:p>
          <a:p>
            <a:pPr lvl="1">
              <a:spcBef>
                <a:spcPts val="1000"/>
              </a:spcBef>
            </a:pPr>
            <a:r>
              <a:rPr lang="en-US" dirty="0"/>
              <a:t>Popular dependencies that we use and update</a:t>
            </a:r>
          </a:p>
          <a:p>
            <a:pPr>
              <a:spcBef>
                <a:spcPts val="1000"/>
              </a:spcBef>
            </a:pPr>
            <a:r>
              <a:rPr lang="en-US" dirty="0"/>
              <a:t>Don’t trust:</a:t>
            </a:r>
          </a:p>
          <a:p>
            <a:pPr lvl="1">
              <a:spcBef>
                <a:spcPts val="1000"/>
              </a:spcBef>
            </a:pPr>
            <a:r>
              <a:rPr lang="en-US" dirty="0"/>
              <a:t>Code running in browser</a:t>
            </a:r>
          </a:p>
          <a:p>
            <a:pPr lvl="1">
              <a:spcBef>
                <a:spcPts val="1000"/>
              </a:spcBef>
            </a:pPr>
            <a:r>
              <a:rPr lang="en-US" dirty="0"/>
              <a:t>Inputs from users</a:t>
            </a:r>
          </a:p>
          <a:p>
            <a:pPr lvl="1">
              <a:spcBef>
                <a:spcPts val="1000"/>
              </a:spcBef>
            </a:pPr>
            <a:r>
              <a:rPr lang="en-US" dirty="0"/>
              <a:t>Other employees (employees should have access only to the resources they need)</a:t>
            </a:r>
          </a:p>
        </p:txBody>
      </p:sp>
    </p:spTree>
    <p:extLst>
      <p:ext uri="{BB962C8B-B14F-4D97-AF65-F5344CB8AC3E}">
        <p14:creationId xmlns:p14="http://schemas.microsoft.com/office/powerpoint/2010/main" val="2343335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Security Policy</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199" y="1749542"/>
            <a:ext cx="8887691" cy="4351338"/>
          </a:xfrm>
        </p:spPr>
        <p:txBody>
          <a:bodyPr>
            <a:normAutofit/>
          </a:bodyPr>
          <a:lstStyle/>
          <a:p>
            <a:r>
              <a:rPr lang="en-US" dirty="0"/>
              <a:t>Encrypt all data in transit, sensitive data at rest</a:t>
            </a:r>
          </a:p>
          <a:p>
            <a:r>
              <a:rPr lang="en-US" dirty="0"/>
              <a:t>Use multi-factor authentication</a:t>
            </a:r>
          </a:p>
          <a:p>
            <a:r>
              <a:rPr lang="en-US" dirty="0"/>
              <a:t>Use encapsulated zones/layers of security </a:t>
            </a:r>
          </a:p>
          <a:p>
            <a:pPr lvl="1"/>
            <a:r>
              <a:rPr lang="en-US" dirty="0"/>
              <a:t>Different people have access to different resources</a:t>
            </a:r>
          </a:p>
          <a:p>
            <a:pPr lvl="1"/>
            <a:r>
              <a:rPr lang="en-US" dirty="0"/>
              <a:t>Principle of Least Privilege</a:t>
            </a:r>
          </a:p>
          <a:p>
            <a:r>
              <a:rPr lang="en-US" dirty="0"/>
              <a:t>Log everything! (employee data accesses/modifications) (maybe)</a:t>
            </a:r>
          </a:p>
          <a:p>
            <a:r>
              <a:rPr lang="en-US" dirty="0"/>
              <a:t>Do regular, automatic, off-site backups</a:t>
            </a:r>
          </a:p>
          <a:p>
            <a:pPr>
              <a:spcBef>
                <a:spcPts val="1000"/>
              </a:spcBef>
            </a:pPr>
            <a:r>
              <a:rPr lang="en-US" dirty="0"/>
              <a:t>Bring in security experts early for riskier situations</a:t>
            </a:r>
          </a:p>
        </p:txBody>
      </p:sp>
    </p:spTree>
    <p:extLst>
      <p:ext uri="{BB962C8B-B14F-4D97-AF65-F5344CB8AC3E}">
        <p14:creationId xmlns:p14="http://schemas.microsoft.com/office/powerpoint/2010/main" val="22435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9916624-2CC1-1D19-51D2-9BE9BE118617}"/>
              </a:ext>
            </a:extLst>
          </p:cNvPr>
          <p:cNvSpPr>
            <a:spLocks noGrp="1"/>
          </p:cNvSpPr>
          <p:nvPr>
            <p:ph type="title"/>
          </p:nvPr>
        </p:nvSpPr>
        <p:spPr/>
        <p:txBody>
          <a:bodyPr>
            <a:normAutofit/>
          </a:bodyPr>
          <a:lstStyle/>
          <a:p>
            <a:r>
              <a:rPr lang="en-US" dirty="0"/>
              <a:t>How much should you log?</a:t>
            </a:r>
          </a:p>
        </p:txBody>
      </p:sp>
      <p:sp>
        <p:nvSpPr>
          <p:cNvPr id="4" name="Slide Number Placeholder 3">
            <a:extLst>
              <a:ext uri="{FF2B5EF4-FFF2-40B4-BE49-F238E27FC236}">
                <a16:creationId xmlns:a16="http://schemas.microsoft.com/office/drawing/2014/main" id="{F4C01BCF-F0BB-6DB4-15C6-E20155C38372}"/>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9" name="Group 8">
            <a:extLst>
              <a:ext uri="{FF2B5EF4-FFF2-40B4-BE49-F238E27FC236}">
                <a16:creationId xmlns:a16="http://schemas.microsoft.com/office/drawing/2014/main" id="{179BFE83-5C0F-0590-CDFF-0816F0E460AB}"/>
              </a:ext>
            </a:extLst>
          </p:cNvPr>
          <p:cNvGrpSpPr/>
          <p:nvPr/>
        </p:nvGrpSpPr>
        <p:grpSpPr>
          <a:xfrm>
            <a:off x="0" y="2762110"/>
            <a:ext cx="12192000" cy="1333780"/>
            <a:chOff x="0" y="2762110"/>
            <a:chExt cx="12192000" cy="1333780"/>
          </a:xfrm>
        </p:grpSpPr>
        <p:pic>
          <p:nvPicPr>
            <p:cNvPr id="6" name="Picture 5">
              <a:extLst>
                <a:ext uri="{FF2B5EF4-FFF2-40B4-BE49-F238E27FC236}">
                  <a16:creationId xmlns:a16="http://schemas.microsoft.com/office/drawing/2014/main" id="{34E286A8-8D02-8A16-0C1E-C4F01C70C98C}"/>
                </a:ext>
              </a:extLst>
            </p:cNvPr>
            <p:cNvPicPr>
              <a:picLocks noChangeAspect="1"/>
            </p:cNvPicPr>
            <p:nvPr/>
          </p:nvPicPr>
          <p:blipFill>
            <a:blip r:embed="rId3"/>
            <a:stretch>
              <a:fillRect/>
            </a:stretch>
          </p:blipFill>
          <p:spPr>
            <a:xfrm>
              <a:off x="0" y="2762110"/>
              <a:ext cx="12192000" cy="1333780"/>
            </a:xfrm>
            <a:prstGeom prst="rect">
              <a:avLst/>
            </a:prstGeom>
          </p:spPr>
        </p:pic>
        <p:sp>
          <p:nvSpPr>
            <p:cNvPr id="8" name="Rectangle 7">
              <a:extLst>
                <a:ext uri="{FF2B5EF4-FFF2-40B4-BE49-F238E27FC236}">
                  <a16:creationId xmlns:a16="http://schemas.microsoft.com/office/drawing/2014/main" id="{AE6A2553-8305-8893-74FA-E55C5305C389}"/>
                </a:ext>
              </a:extLst>
            </p:cNvPr>
            <p:cNvSpPr/>
            <p:nvPr/>
          </p:nvSpPr>
          <p:spPr>
            <a:xfrm>
              <a:off x="688769" y="2762110"/>
              <a:ext cx="1531917" cy="314696"/>
            </a:xfrm>
            <a:prstGeom prst="rect">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3980035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DD7CAE-4518-61D6-2E3F-11B62EAD9B07}"/>
              </a:ext>
            </a:extLst>
          </p:cNvPr>
          <p:cNvSpPr>
            <a:spLocks noGrp="1"/>
          </p:cNvSpPr>
          <p:nvPr>
            <p:ph type="title"/>
          </p:nvPr>
        </p:nvSpPr>
        <p:spPr/>
        <p:txBody>
          <a:bodyPr>
            <a:normAutofit/>
          </a:bodyPr>
          <a:lstStyle/>
          <a:p>
            <a:r>
              <a:rPr lang="en-US" dirty="0"/>
              <a:t>Backups can mitigate the risks of a ransomware attack</a:t>
            </a:r>
          </a:p>
        </p:txBody>
      </p:sp>
      <p:sp>
        <p:nvSpPr>
          <p:cNvPr id="3" name="Slide Number Placeholder 2">
            <a:extLst>
              <a:ext uri="{FF2B5EF4-FFF2-40B4-BE49-F238E27FC236}">
                <a16:creationId xmlns:a16="http://schemas.microsoft.com/office/drawing/2014/main" id="{B58C3B95-E713-2F49-193C-E414D2BB6034}"/>
              </a:ext>
            </a:extLst>
          </p:cNvPr>
          <p:cNvSpPr>
            <a:spLocks noGrp="1"/>
          </p:cNvSpPr>
          <p:nvPr>
            <p:ph type="sldNum" sz="quarter" idx="12"/>
          </p:nvPr>
        </p:nvSpPr>
        <p:spPr/>
        <p:txBody>
          <a:bodyPr/>
          <a:lstStyle/>
          <a:p>
            <a:fld id="{20F37917-FD3A-4669-9018-DA04BCDD3D75}" type="slidenum">
              <a:rPr lang="en-US" smtClean="0"/>
              <a:t>14</a:t>
            </a:fld>
            <a:endParaRPr lang="en-US"/>
          </a:p>
        </p:txBody>
      </p:sp>
      <p:pic>
        <p:nvPicPr>
          <p:cNvPr id="1026" name="Picture 2">
            <a:extLst>
              <a:ext uri="{FF2B5EF4-FFF2-40B4-BE49-F238E27FC236}">
                <a16:creationId xmlns:a16="http://schemas.microsoft.com/office/drawing/2014/main" id="{E3748423-A6B5-D2F9-CC5F-225E5D821E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8464" y="1674415"/>
            <a:ext cx="6956415"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9611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C58A9-B8A3-B9A5-318B-04FD88DF6205}"/>
              </a:ext>
            </a:extLst>
          </p:cNvPr>
          <p:cNvSpPr>
            <a:spLocks noGrp="1"/>
          </p:cNvSpPr>
          <p:nvPr>
            <p:ph type="title"/>
          </p:nvPr>
        </p:nvSpPr>
        <p:spPr/>
        <p:txBody>
          <a:bodyPr>
            <a:normAutofit/>
          </a:bodyPr>
          <a:lstStyle/>
          <a:p>
            <a:r>
              <a:rPr lang="en-US" dirty="0"/>
              <a:t>Off-site backups mitigate the risks of natural disasters</a:t>
            </a:r>
          </a:p>
        </p:txBody>
      </p:sp>
      <p:sp>
        <p:nvSpPr>
          <p:cNvPr id="3" name="Slide Number Placeholder 2">
            <a:extLst>
              <a:ext uri="{FF2B5EF4-FFF2-40B4-BE49-F238E27FC236}">
                <a16:creationId xmlns:a16="http://schemas.microsoft.com/office/drawing/2014/main" id="{47BA441C-74EC-59AB-6EEA-C6FA5CAF90E4}"/>
              </a:ext>
            </a:extLst>
          </p:cNvPr>
          <p:cNvSpPr>
            <a:spLocks noGrp="1"/>
          </p:cNvSpPr>
          <p:nvPr>
            <p:ph type="sldNum" sz="quarter" idx="12"/>
          </p:nvPr>
        </p:nvSpPr>
        <p:spPr/>
        <p:txBody>
          <a:bodyPr/>
          <a:lstStyle/>
          <a:p>
            <a:fld id="{20F37917-FD3A-4669-9018-DA04BCDD3D75}" type="slidenum">
              <a:rPr lang="en-US" smtClean="0"/>
              <a:t>15</a:t>
            </a:fld>
            <a:endParaRPr lang="en-US"/>
          </a:p>
        </p:txBody>
      </p:sp>
      <p:pic>
        <p:nvPicPr>
          <p:cNvPr id="2052" name="Picture 4">
            <a:extLst>
              <a:ext uri="{FF2B5EF4-FFF2-40B4-BE49-F238E27FC236}">
                <a16:creationId xmlns:a16="http://schemas.microsoft.com/office/drawing/2014/main" id="{3E332ECB-0703-8455-E275-2E55AFD77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7823" y="1561959"/>
            <a:ext cx="8516353" cy="4794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8012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896EC-01D5-1E46-B7BF-A8259F389172}"/>
              </a:ext>
            </a:extLst>
          </p:cNvPr>
          <p:cNvSpPr>
            <a:spLocks noGrp="1"/>
          </p:cNvSpPr>
          <p:nvPr>
            <p:ph type="title"/>
          </p:nvPr>
        </p:nvSpPr>
        <p:spPr/>
        <p:txBody>
          <a:bodyPr>
            <a:normAutofit/>
          </a:bodyPr>
          <a:lstStyle/>
          <a:p>
            <a:r>
              <a:rPr lang="en-US" dirty="0"/>
              <a:t>In the remainder of this module, we will discuss 5 major classes of vulnerabilities</a:t>
            </a:r>
          </a:p>
        </p:txBody>
      </p:sp>
      <p:sp>
        <p:nvSpPr>
          <p:cNvPr id="4" name="Text Placeholder 3">
            <a:extLst>
              <a:ext uri="{FF2B5EF4-FFF2-40B4-BE49-F238E27FC236}">
                <a16:creationId xmlns:a16="http://schemas.microsoft.com/office/drawing/2014/main" id="{DFC2F76F-2860-2B4C-9F8B-7BB2DB7CF941}"/>
              </a:ext>
            </a:extLst>
          </p:cNvPr>
          <p:cNvSpPr>
            <a:spLocks noGrp="1"/>
          </p:cNvSpPr>
          <p:nvPr>
            <p:ph idx="1"/>
          </p:nvPr>
        </p:nvSpPr>
        <p:spPr/>
        <p:txBody>
          <a:bodyPr>
            <a:normAutofit/>
          </a:bodyPr>
          <a:lstStyle/>
          <a:p>
            <a:r>
              <a:rPr lang="en-US" dirty="0"/>
              <a:t>Vulnerability 1: Code that runs in an untrusted environment</a:t>
            </a:r>
          </a:p>
          <a:p>
            <a:r>
              <a:rPr lang="en-US" dirty="0"/>
              <a:t>Vulnerability 2: Untrusted Inputs</a:t>
            </a:r>
          </a:p>
          <a:p>
            <a:r>
              <a:rPr lang="en-US" dirty="0"/>
              <a:t>Vulnerability 3: Bad authentication (of both sender and receiver!)</a:t>
            </a:r>
          </a:p>
          <a:p>
            <a:r>
              <a:rPr lang="en-US" dirty="0"/>
              <a:t>Vulnerability 4: Malicious software from the software supply chain</a:t>
            </a:r>
          </a:p>
          <a:p>
            <a:r>
              <a:rPr lang="en-US" dirty="0"/>
              <a:t>Vulnerability 5: Failure to apply security policy. </a:t>
            </a:r>
          </a:p>
        </p:txBody>
      </p:sp>
      <p:sp>
        <p:nvSpPr>
          <p:cNvPr id="6" name="TextBox 5">
            <a:extLst>
              <a:ext uri="{FF2B5EF4-FFF2-40B4-BE49-F238E27FC236}">
                <a16:creationId xmlns:a16="http://schemas.microsoft.com/office/drawing/2014/main" id="{4C8D9921-728B-77B3-3CB7-6ABE91964FB7}"/>
              </a:ext>
            </a:extLst>
          </p:cNvPr>
          <p:cNvSpPr txBox="1"/>
          <p:nvPr/>
        </p:nvSpPr>
        <p:spPr>
          <a:xfrm>
            <a:off x="5257800" y="6156899"/>
            <a:ext cx="6096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dirty="0">
                <a:hlinkClick r:id="rId3"/>
              </a:rPr>
              <a:t>https://owasp.org/www-project-top-ten/</a:t>
            </a:r>
            <a:r>
              <a:rPr lang="en-US" sz="2400" dirty="0"/>
              <a:t> </a:t>
            </a:r>
          </a:p>
        </p:txBody>
      </p:sp>
    </p:spTree>
    <p:extLst>
      <p:ext uri="{BB962C8B-B14F-4D97-AF65-F5344CB8AC3E}">
        <p14:creationId xmlns:p14="http://schemas.microsoft.com/office/powerpoint/2010/main" val="408353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F614FF9-D9FD-0E6C-DADE-98982DF87BFD}"/>
              </a:ext>
            </a:extLst>
          </p:cNvPr>
          <p:cNvSpPr txBox="1"/>
          <p:nvPr/>
        </p:nvSpPr>
        <p:spPr>
          <a:xfrm>
            <a:off x="2628374" y="4478685"/>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We control this</a:t>
            </a:r>
          </a:p>
        </p:txBody>
      </p:sp>
      <p:sp>
        <p:nvSpPr>
          <p:cNvPr id="6" name="TextBox 5">
            <a:extLst>
              <a:ext uri="{FF2B5EF4-FFF2-40B4-BE49-F238E27FC236}">
                <a16:creationId xmlns:a16="http://schemas.microsoft.com/office/drawing/2014/main" id="{FC967023-F381-52CB-E3F8-E4CDFB44A11A}"/>
              </a:ext>
            </a:extLst>
          </p:cNvPr>
          <p:cNvSpPr txBox="1"/>
          <p:nvPr/>
        </p:nvSpPr>
        <p:spPr>
          <a:xfrm>
            <a:off x="2628374" y="2311151"/>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User controls this</a:t>
            </a:r>
          </a:p>
        </p:txBody>
      </p:sp>
      <p:sp>
        <p:nvSpPr>
          <p:cNvPr id="166" name="Example: Client/server application"/>
          <p:cNvSpPr txBox="1">
            <a:spLocks noGrp="1"/>
          </p:cNvSpPr>
          <p:nvPr>
            <p:ph type="title"/>
          </p:nvPr>
        </p:nvSpPr>
        <p:spPr>
          <a:prstGeom prst="rect">
            <a:avLst/>
          </a:prstGeom>
        </p:spPr>
        <p:txBody>
          <a:bodyPr>
            <a:normAutofit/>
          </a:bodyPr>
          <a:lstStyle/>
          <a:p>
            <a:r>
              <a:rPr lang="en-US" dirty="0"/>
              <a:t>Vulnerability 1 Example: authentication code in a web application</a:t>
            </a:r>
            <a:endParaRPr dirty="0"/>
          </a:p>
        </p:txBody>
      </p:sp>
      <p:sp>
        <p:nvSpPr>
          <p:cNvPr id="168" name="function checkPassword(inputPassword: string){…"/>
          <p:cNvSpPr txBox="1"/>
          <p:nvPr/>
        </p:nvSpPr>
        <p:spPr>
          <a:xfrm>
            <a:off x="7013962" y="1479451"/>
            <a:ext cx="5317298" cy="22057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defTabSz="228600">
              <a:defRPr sz="3100">
                <a:solidFill>
                  <a:srgbClr val="000000"/>
                </a:solidFill>
                <a:latin typeface="Courier"/>
                <a:ea typeface="Courier"/>
                <a:cs typeface="Courier"/>
                <a:sym typeface="Courier"/>
              </a:defRPr>
            </a:pPr>
            <a:r>
              <a:rPr sz="2000" b="1" dirty="0">
                <a:solidFill>
                  <a:srgbClr val="011480"/>
                </a:solidFill>
                <a:latin typeface="Consolas" panose="020B0609020204030204" pitchFamily="49" charset="0"/>
              </a:rPr>
              <a:t>function </a:t>
            </a:r>
            <a:r>
              <a:rPr sz="2000" dirty="0" err="1">
                <a:latin typeface="Consolas" panose="020B0609020204030204" pitchFamily="49" charset="0"/>
              </a:rPr>
              <a:t>checkPassword</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a:t>
            </a:r>
            <a:r>
              <a:rPr sz="2000" b="1" dirty="0">
                <a:solidFill>
                  <a:srgbClr val="011480"/>
                </a:solidFill>
                <a:latin typeface="Consolas" panose="020B0609020204030204" pitchFamily="49" charset="0"/>
              </a:rPr>
              <a:t>string</a:t>
            </a:r>
            <a:r>
              <a:rPr sz="2000" dirty="0">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r>
              <a:rPr sz="2000" b="1" dirty="0">
                <a:solidFill>
                  <a:srgbClr val="011480"/>
                </a:solidFill>
                <a:latin typeface="Consolas" panose="020B0609020204030204" pitchFamily="49" charset="0"/>
              </a:rPr>
              <a:t>if</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 </a:t>
            </a:r>
            <a:r>
              <a:rPr sz="2000" b="1" dirty="0">
                <a:solidFill>
                  <a:srgbClr val="018001"/>
                </a:solidFill>
                <a:latin typeface="Consolas" panose="020B0609020204030204" pitchFamily="49" charset="0"/>
              </a:rPr>
              <a:t>'</a:t>
            </a:r>
            <a:r>
              <a:rPr sz="2000" b="1" dirty="0" err="1">
                <a:solidFill>
                  <a:srgbClr val="018001"/>
                </a:solidFill>
                <a:latin typeface="Consolas" panose="020B0609020204030204" pitchFamily="49" charset="0"/>
              </a:rPr>
              <a:t>letmein</a:t>
            </a:r>
            <a:r>
              <a:rPr sz="2000" b="1" dirty="0">
                <a:solidFill>
                  <a:srgbClr val="018001"/>
                </a:solidFill>
                <a:latin typeface="Consolas" panose="020B0609020204030204" pitchFamily="49" charset="0"/>
              </a:rPr>
              <a:t>'</a:t>
            </a:r>
            <a:r>
              <a:rPr sz="2000" dirty="0">
                <a:latin typeface="Consolas" panose="020B0609020204030204" pitchFamily="49" charset="0"/>
              </a:rPr>
              <a:t>){</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true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false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a:t>
            </a:r>
          </a:p>
        </p:txBody>
      </p:sp>
      <p:sp>
        <p:nvSpPr>
          <p:cNvPr id="169" name="Frontend"/>
          <p:cNvSpPr/>
          <p:nvPr/>
        </p:nvSpPr>
        <p:spPr>
          <a:xfrm>
            <a:off x="5388162" y="1932788"/>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sz="2400" dirty="0">
                <a:latin typeface="Helvetica" panose="020B0604020202020204" pitchFamily="34" charset="0"/>
                <a:cs typeface="Helvetica" panose="020B0604020202020204" pitchFamily="34" charset="0"/>
              </a:rPr>
              <a:t>Front</a:t>
            </a:r>
            <a:r>
              <a:rPr lang="en-US" sz="2400" dirty="0">
                <a:latin typeface="Helvetica" panose="020B0604020202020204" pitchFamily="34" charset="0"/>
                <a:cs typeface="Helvetica" panose="020B0604020202020204" pitchFamily="34" charset="0"/>
              </a:rPr>
              <a:t> E</a:t>
            </a:r>
            <a:r>
              <a:rPr sz="2400" dirty="0">
                <a:latin typeface="Helvetica" panose="020B0604020202020204" pitchFamily="34" charset="0"/>
                <a:cs typeface="Helvetica" panose="020B0604020202020204" pitchFamily="34" charset="0"/>
              </a:rPr>
              <a:t>nd</a:t>
            </a:r>
          </a:p>
        </p:txBody>
      </p:sp>
      <p:sp>
        <p:nvSpPr>
          <p:cNvPr id="171" name="Line"/>
          <p:cNvSpPr/>
          <p:nvPr/>
        </p:nvSpPr>
        <p:spPr>
          <a:xfrm>
            <a:off x="3350453" y="3756245"/>
            <a:ext cx="5491095" cy="1"/>
          </a:xfrm>
          <a:prstGeom prst="line">
            <a:avLst/>
          </a:prstGeom>
          <a:ln w="63500">
            <a:solidFill>
              <a:srgbClr val="F14C0E"/>
            </a:solidFill>
            <a:custDash>
              <a:ds d="600000" sp="600000"/>
            </a:custDash>
            <a:miter lim="400000"/>
          </a:ln>
        </p:spPr>
        <p:txBody>
          <a:bodyPr lIns="25400" tIns="25400" rIns="25400" bIns="25400" anchor="ctr"/>
          <a:lstStyle/>
          <a:p>
            <a:endParaRPr sz="900"/>
          </a:p>
        </p:txBody>
      </p:sp>
      <p:sp>
        <p:nvSpPr>
          <p:cNvPr id="172" name="Trust boundary"/>
          <p:cNvSpPr txBox="1"/>
          <p:nvPr/>
        </p:nvSpPr>
        <p:spPr>
          <a:xfrm>
            <a:off x="1758457" y="3607487"/>
            <a:ext cx="1349024" cy="2975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sz="3200" b="1">
                <a:solidFill>
                  <a:srgbClr val="000000"/>
                </a:solidFill>
              </a:defRPr>
            </a:lvl1pPr>
          </a:lstStyle>
          <a:p>
            <a:r>
              <a:rPr sz="1600"/>
              <a:t>Trust boundary</a:t>
            </a:r>
          </a:p>
        </p:txBody>
      </p:sp>
      <p:sp>
        <p:nvSpPr>
          <p:cNvPr id="2" name="TextBox 1">
            <a:extLst>
              <a:ext uri="{FF2B5EF4-FFF2-40B4-BE49-F238E27FC236}">
                <a16:creationId xmlns:a16="http://schemas.microsoft.com/office/drawing/2014/main" id="{C17093FE-7D21-AA8E-AEE0-26F4040997DA}"/>
              </a:ext>
            </a:extLst>
          </p:cNvPr>
          <p:cNvSpPr txBox="1"/>
          <p:nvPr/>
        </p:nvSpPr>
        <p:spPr>
          <a:xfrm>
            <a:off x="1194875" y="4306340"/>
            <a:ext cx="3793787" cy="974626"/>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Fix: Move code to back end (duh!)</a:t>
            </a:r>
          </a:p>
        </p:txBody>
      </p:sp>
      <p:pic>
        <p:nvPicPr>
          <p:cNvPr id="3074" name="Picture 2">
            <a:extLst>
              <a:ext uri="{FF2B5EF4-FFF2-40B4-BE49-F238E27FC236}">
                <a16:creationId xmlns:a16="http://schemas.microsoft.com/office/drawing/2014/main" id="{D4C64B66-3310-FDAF-80C1-3940717DE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4237" y="1971173"/>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C60605A-B21C-C256-7D58-CF6E2974C6B1}"/>
              </a:ext>
            </a:extLst>
          </p:cNvPr>
          <p:cNvSpPr txBox="1"/>
          <p:nvPr/>
        </p:nvSpPr>
        <p:spPr>
          <a:xfrm>
            <a:off x="496703" y="2311151"/>
            <a:ext cx="3200400" cy="605294"/>
          </a:xfrm>
          <a:prstGeom prst="rect">
            <a:avLst/>
          </a:prstGeom>
          <a:solidFill>
            <a:schemeClr val="accent4">
              <a:lumMod val="60000"/>
              <a:lumOff val="4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600" dirty="0">
                <a:solidFill>
                  <a:srgbClr val="5E5E5E"/>
                </a:solidFill>
                <a:latin typeface="Chiller" panose="04020404031007020602" pitchFamily="82" charset="0"/>
                <a:sym typeface="Helvetica Neue"/>
              </a:rPr>
              <a:t>Curses! Foiled Again!</a:t>
            </a:r>
          </a:p>
        </p:txBody>
      </p:sp>
      <p:sp>
        <p:nvSpPr>
          <p:cNvPr id="5" name="Frontend">
            <a:extLst>
              <a:ext uri="{FF2B5EF4-FFF2-40B4-BE49-F238E27FC236}">
                <a16:creationId xmlns:a16="http://schemas.microsoft.com/office/drawing/2014/main" id="{9D6A7F0C-0FBA-F834-14A6-4E25E0455D58}"/>
              </a:ext>
            </a:extLst>
          </p:cNvPr>
          <p:cNvSpPr/>
          <p:nvPr/>
        </p:nvSpPr>
        <p:spPr>
          <a:xfrm>
            <a:off x="5346237" y="4124888"/>
            <a:ext cx="1499526" cy="1496207"/>
          </a:xfrm>
          <a:prstGeom prst="rect">
            <a:avLst/>
          </a:prstGeom>
          <a:solidFill>
            <a:schemeClr val="accent5">
              <a:lumMod val="7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Back E</a:t>
            </a:r>
            <a:r>
              <a:rPr sz="2400" dirty="0">
                <a:latin typeface="Helvetica" panose="020B0604020202020204" pitchFamily="34" charset="0"/>
                <a:cs typeface="Helvetica" panose="020B0604020202020204" pitchFamily="34" charset="0"/>
              </a:rPr>
              <a:t>nd</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0"/>
                            </p:stCondLst>
                            <p:childTnLst>
                              <p:par>
                                <p:cTn id="12" presetID="42" presetClass="path" presetSubtype="0" accel="50000" decel="50000" fill="hold" grpId="0" nodeType="afterEffect">
                                  <p:stCondLst>
                                    <p:cond delay="0"/>
                                  </p:stCondLst>
                                  <p:childTnLst>
                                    <p:animMotion origin="layout" path="M 6.25E-7 1.11111E-6 L 0.00338 0.33704 " pathEditMode="relative" rAng="0" ptsTypes="AA">
                                      <p:cBhvr>
                                        <p:cTn id="13" dur="2000" fill="hold"/>
                                        <p:tgtEl>
                                          <p:spTgt spid="168"/>
                                        </p:tgtEl>
                                        <p:attrNameLst>
                                          <p:attrName>ppt_x</p:attrName>
                                          <p:attrName>ppt_y</p:attrName>
                                        </p:attrNameLst>
                                      </p:cBhvr>
                                      <p:rCtr x="169" y="16852"/>
                                    </p:animMotion>
                                  </p:childTnLst>
                                </p:cTn>
                              </p:par>
                            </p:childTnLst>
                          </p:cTn>
                        </p:par>
                        <p:par>
                          <p:cTn id="14" fill="hold">
                            <p:stCondLst>
                              <p:cond delay="2000"/>
                            </p:stCondLst>
                            <p:childTnLst>
                              <p:par>
                                <p:cTn id="15" presetID="1"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2" grpId="0" animBg="1"/>
      <p:bldP spid="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B8FDE-3673-2F21-3071-2EF3C10E7723}"/>
              </a:ext>
            </a:extLst>
          </p:cNvPr>
          <p:cNvSpPr>
            <a:spLocks noGrp="1"/>
          </p:cNvSpPr>
          <p:nvPr>
            <p:ph type="title"/>
          </p:nvPr>
        </p:nvSpPr>
        <p:spPr/>
        <p:txBody>
          <a:bodyPr>
            <a:normAutofit/>
          </a:bodyPr>
          <a:lstStyle/>
          <a:p>
            <a:r>
              <a:rPr lang="en-US" dirty="0"/>
              <a:t>Who would do such a silly thing?</a:t>
            </a:r>
          </a:p>
        </p:txBody>
      </p:sp>
      <p:sp>
        <p:nvSpPr>
          <p:cNvPr id="3" name="Slide Number Placeholder 2">
            <a:extLst>
              <a:ext uri="{FF2B5EF4-FFF2-40B4-BE49-F238E27FC236}">
                <a16:creationId xmlns:a16="http://schemas.microsoft.com/office/drawing/2014/main" id="{3CC27B18-F6EA-21AF-F190-7344D35AFA3E}"/>
              </a:ext>
            </a:extLst>
          </p:cNvPr>
          <p:cNvSpPr>
            <a:spLocks noGrp="1"/>
          </p:cNvSpPr>
          <p:nvPr>
            <p:ph type="sldNum" sz="quarter" idx="12"/>
          </p:nvPr>
        </p:nvSpPr>
        <p:spPr/>
        <p:txBody>
          <a:bodyPr/>
          <a:lstStyle/>
          <a:p>
            <a:fld id="{20F37917-FD3A-4669-9018-DA04BCDD3D75}" type="slidenum">
              <a:rPr lang="en-US" smtClean="0"/>
              <a:t>18</a:t>
            </a:fld>
            <a:endParaRPr lang="en-US"/>
          </a:p>
        </p:txBody>
      </p:sp>
      <p:pic>
        <p:nvPicPr>
          <p:cNvPr id="5" name="Picture 4" descr="A screenshot of a chat">
            <a:extLst>
              <a:ext uri="{FF2B5EF4-FFF2-40B4-BE49-F238E27FC236}">
                <a16:creationId xmlns:a16="http://schemas.microsoft.com/office/drawing/2014/main" id="{32F850EA-FFFC-D7A1-59C7-C959E05FF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6979" y="1515073"/>
            <a:ext cx="4752021" cy="5174239"/>
          </a:xfrm>
          <a:prstGeom prst="rect">
            <a:avLst/>
          </a:prstGeom>
        </p:spPr>
      </p:pic>
    </p:spTree>
    <p:extLst>
      <p:ext uri="{BB962C8B-B14F-4D97-AF65-F5344CB8AC3E}">
        <p14:creationId xmlns:p14="http://schemas.microsoft.com/office/powerpoint/2010/main" val="3228097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F157-4755-E145-A799-0CBEF192CD82}"/>
              </a:ext>
            </a:extLst>
          </p:cNvPr>
          <p:cNvSpPr>
            <a:spLocks noGrp="1"/>
          </p:cNvSpPr>
          <p:nvPr>
            <p:ph type="title"/>
          </p:nvPr>
        </p:nvSpPr>
        <p:spPr/>
        <p:txBody>
          <a:bodyPr>
            <a:normAutofit/>
          </a:bodyPr>
          <a:lstStyle/>
          <a:p>
            <a:r>
              <a:rPr lang="en-US" dirty="0"/>
              <a:t>Vulnerability 2: Data controlled by a user flowing into our trusted codebase</a:t>
            </a:r>
          </a:p>
        </p:txBody>
      </p:sp>
      <p:pic>
        <p:nvPicPr>
          <p:cNvPr id="5" name="Image" descr="Image">
            <a:extLst>
              <a:ext uri="{FF2B5EF4-FFF2-40B4-BE49-F238E27FC236}">
                <a16:creationId xmlns:a16="http://schemas.microsoft.com/office/drawing/2014/main" id="{400F9F0A-CCBB-A746-A394-7ACCBAE7A047}"/>
              </a:ext>
            </a:extLst>
          </p:cNvPr>
          <p:cNvPicPr>
            <a:picLocks noChangeAspect="1"/>
          </p:cNvPicPr>
          <p:nvPr/>
        </p:nvPicPr>
        <p:blipFill>
          <a:blip r:embed="rId3"/>
          <a:stretch>
            <a:fillRect/>
          </a:stretch>
        </p:blipFill>
        <p:spPr>
          <a:xfrm>
            <a:off x="911454" y="2003898"/>
            <a:ext cx="10555406" cy="3249038"/>
          </a:xfrm>
          <a:prstGeom prst="rect">
            <a:avLst/>
          </a:prstGeom>
          <a:ln w="12700">
            <a:miter lim="400000"/>
          </a:ln>
        </p:spPr>
      </p:pic>
      <p:sp>
        <p:nvSpPr>
          <p:cNvPr id="7" name="TextBox 6">
            <a:extLst>
              <a:ext uri="{FF2B5EF4-FFF2-40B4-BE49-F238E27FC236}">
                <a16:creationId xmlns:a16="http://schemas.microsoft.com/office/drawing/2014/main" id="{91341CC8-538C-8B4A-A342-755653F71426}"/>
              </a:ext>
            </a:extLst>
          </p:cNvPr>
          <p:cNvSpPr txBox="1"/>
          <p:nvPr/>
        </p:nvSpPr>
        <p:spPr>
          <a:xfrm>
            <a:off x="8198098" y="6216276"/>
            <a:ext cx="6096000" cy="3385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dirty="0">
                <a:hlinkClick r:id="rId4"/>
              </a:rPr>
              <a:t>https://xkcd.com/327/</a:t>
            </a:r>
            <a:r>
              <a:rPr lang="en-US" sz="1600" dirty="0"/>
              <a:t> </a:t>
            </a:r>
          </a:p>
        </p:txBody>
      </p:sp>
    </p:spTree>
    <p:extLst>
      <p:ext uri="{BB962C8B-B14F-4D97-AF65-F5344CB8AC3E}">
        <p14:creationId xmlns:p14="http://schemas.microsoft.com/office/powerpoint/2010/main" val="5525098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131" name="Describe that security is a spectrum, and be able to define a realistic threat model for a given system…"/>
          <p:cNvSpPr txBox="1">
            <a:spLocks noGrp="1"/>
          </p:cNvSpPr>
          <p:nvPr>
            <p:ph idx="1"/>
          </p:nvPr>
        </p:nvSpPr>
        <p:spPr>
          <a:prstGeom prst="rect">
            <a:avLst/>
          </a:prstGeom>
        </p:spPr>
        <p:txBody>
          <a:bodyPr>
            <a:normAutofit/>
          </a:bodyPr>
          <a:lstStyle/>
          <a:p>
            <a:pPr marL="349250" indent="-349250">
              <a:buSzPct val="123000"/>
              <a:buChar char="•"/>
            </a:pPr>
            <a:r>
              <a:rPr lang="en-US" dirty="0"/>
              <a:t>By the end of this module, you should be able to:</a:t>
            </a:r>
          </a:p>
          <a:p>
            <a:pPr marL="806450" lvl="1" indent="-349250">
              <a:buSzPct val="123000"/>
            </a:pPr>
            <a:r>
              <a:rPr lang="en-US" dirty="0"/>
              <a:t>Define key terms relating to software/system security</a:t>
            </a:r>
          </a:p>
          <a:p>
            <a:pPr marL="806450" lvl="1" indent="-349250">
              <a:buSzPct val="123000"/>
            </a:pPr>
            <a:r>
              <a:rPr dirty="0"/>
              <a:t>Describe </a:t>
            </a:r>
            <a:r>
              <a:rPr lang="en-US" dirty="0"/>
              <a:t>some of the tradeoffs between security and other requirements in software engineering</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why software alone isn’t enough to assure security</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Code Injection Example"/>
          <p:cNvSpPr txBox="1">
            <a:spLocks noGrp="1"/>
          </p:cNvSpPr>
          <p:nvPr>
            <p:ph type="title"/>
          </p:nvPr>
        </p:nvSpPr>
        <p:spPr>
          <a:prstGeom prst="rect">
            <a:avLst/>
          </a:prstGeom>
        </p:spPr>
        <p:txBody>
          <a:bodyPr>
            <a:normAutofit/>
          </a:bodyPr>
          <a:lstStyle/>
          <a:p>
            <a:r>
              <a:rPr lang="en-US" dirty="0"/>
              <a:t>Example: code injection</a:t>
            </a:r>
            <a:endParaRPr dirty="0"/>
          </a:p>
        </p:txBody>
      </p:sp>
      <p:sp>
        <p:nvSpPr>
          <p:cNvPr id="136" name="OWASP A1:2017-Injection"/>
          <p:cNvSpPr txBox="1">
            <a:spLocks noGrp="1"/>
          </p:cNvSpPr>
          <p:nvPr>
            <p:ph type="body" idx="4294967295"/>
          </p:nvPr>
        </p:nvSpPr>
        <p:spPr>
          <a:xfrm>
            <a:off x="5156200" y="6337357"/>
            <a:ext cx="10985500" cy="46831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a:defRPr u="sng">
                <a:hlinkClick r:id="rId3"/>
              </a:defRPr>
            </a:lvl1pPr>
          </a:lstStyle>
          <a:p>
            <a:pPr>
              <a:defRPr u="none"/>
            </a:pPr>
            <a:r>
              <a:rPr u="sng" dirty="0">
                <a:hlinkClick r:id="rId3"/>
              </a:rPr>
              <a:t>OWASP </a:t>
            </a:r>
            <a:r>
              <a:rPr lang="en-US" u="sng" dirty="0">
                <a:hlinkClick r:id="rId4"/>
              </a:rPr>
              <a:t>A03:2021-Injection</a:t>
            </a:r>
            <a:endParaRPr u="sng" dirty="0">
              <a:hlinkClick r:id="rId3"/>
            </a:endParaRPr>
          </a:p>
        </p:txBody>
      </p:sp>
      <p:sp>
        <p:nvSpPr>
          <p:cNvPr id="137" name="String query = &quot;SELECT * FROM accounts WHERE        name='&quot; + request.getParameter(“name&quot;) + &quot;'&quot;;"/>
          <p:cNvSpPr txBox="1"/>
          <p:nvPr/>
        </p:nvSpPr>
        <p:spPr>
          <a:xfrm>
            <a:off x="491235" y="1575372"/>
            <a:ext cx="9866703" cy="7899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defTabSz="412750">
              <a:spcBef>
                <a:spcPts val="1950"/>
              </a:spcBef>
              <a:buClr>
                <a:srgbClr val="34A5DA"/>
              </a:buClr>
              <a:buFont typeface="Avenir Next Regular"/>
              <a:defRPr sz="4800">
                <a:solidFill>
                  <a:srgbClr val="838787"/>
                </a:solidFill>
                <a:latin typeface="Menlo Regular"/>
                <a:ea typeface="Menlo Regular"/>
                <a:cs typeface="Menlo Regular"/>
                <a:sym typeface="Menlo Regular"/>
              </a:defRPr>
            </a:pPr>
            <a:r>
              <a:rPr sz="2400" dirty="0">
                <a:solidFill>
                  <a:srgbClr val="005493"/>
                </a:solidFill>
                <a:latin typeface="Consolas" panose="020B0609020204030204" pitchFamily="49" charset="0"/>
              </a:rPr>
              <a:t>String query = "SELECT * FROM accounts WHERE</a:t>
            </a:r>
            <a:br>
              <a:rPr sz="2400" dirty="0">
                <a:solidFill>
                  <a:srgbClr val="005493"/>
                </a:solidFill>
                <a:latin typeface="Consolas" panose="020B0609020204030204" pitchFamily="49" charset="0"/>
              </a:rPr>
            </a:br>
            <a:r>
              <a:rPr sz="2400" dirty="0">
                <a:solidFill>
                  <a:srgbClr val="005493"/>
                </a:solidFill>
                <a:latin typeface="Consolas" panose="020B0609020204030204" pitchFamily="49" charset="0"/>
              </a:rPr>
              <a:t>       name='" + </a:t>
            </a:r>
            <a:r>
              <a:rPr sz="2400" dirty="0" err="1">
                <a:solidFill>
                  <a:srgbClr val="A64B28"/>
                </a:solidFill>
                <a:latin typeface="Consolas" panose="020B0609020204030204" pitchFamily="49" charset="0"/>
              </a:rPr>
              <a:t>request.getParameter</a:t>
            </a:r>
            <a:r>
              <a:rPr sz="2400" dirty="0">
                <a:solidFill>
                  <a:srgbClr val="A64B28"/>
                </a:solidFill>
                <a:latin typeface="Consolas" panose="020B0609020204030204" pitchFamily="49" charset="0"/>
              </a:rPr>
              <a:t>(“name")</a:t>
            </a:r>
            <a:r>
              <a:rPr sz="2400" dirty="0">
                <a:solidFill>
                  <a:srgbClr val="005493"/>
                </a:solidFill>
                <a:latin typeface="Consolas" panose="020B0609020204030204" pitchFamily="49" charset="0"/>
              </a:rPr>
              <a:t> + "'";</a:t>
            </a:r>
          </a:p>
        </p:txBody>
      </p:sp>
      <p:graphicFrame>
        <p:nvGraphicFramePr>
          <p:cNvPr id="138" name="Table"/>
          <p:cNvGraphicFramePr/>
          <p:nvPr>
            <p:extLst>
              <p:ext uri="{D42A27DB-BD31-4B8C-83A1-F6EECF244321}">
                <p14:modId xmlns:p14="http://schemas.microsoft.com/office/powerpoint/2010/main" val="2391401300"/>
              </p:ext>
            </p:extLst>
          </p:nvPr>
        </p:nvGraphicFramePr>
        <p:xfrm>
          <a:off x="380999" y="2365332"/>
          <a:ext cx="11430001" cy="3722364"/>
        </p:xfrm>
        <a:graphic>
          <a:graphicData uri="http://schemas.openxmlformats.org/drawingml/2006/table">
            <a:tbl>
              <a:tblPr bandRow="1"/>
              <a:tblGrid>
                <a:gridCol w="2273938">
                  <a:extLst>
                    <a:ext uri="{9D8B030D-6E8A-4147-A177-3AD203B41FA5}">
                      <a16:colId xmlns:a16="http://schemas.microsoft.com/office/drawing/2014/main" val="20000"/>
                    </a:ext>
                  </a:extLst>
                </a:gridCol>
                <a:gridCol w="5215578">
                  <a:extLst>
                    <a:ext uri="{9D8B030D-6E8A-4147-A177-3AD203B41FA5}">
                      <a16:colId xmlns:a16="http://schemas.microsoft.com/office/drawing/2014/main" val="20001"/>
                    </a:ext>
                  </a:extLst>
                </a:gridCol>
                <a:gridCol w="3940485">
                  <a:extLst>
                    <a:ext uri="{9D8B030D-6E8A-4147-A177-3AD203B41FA5}">
                      <a16:colId xmlns:a16="http://schemas.microsoft.com/office/drawing/2014/main" val="20002"/>
                    </a:ext>
                  </a:extLst>
                </a:gridCol>
              </a:tblGrid>
              <a:tr h="930591">
                <a:tc>
                  <a:txBody>
                    <a:bodyPr/>
                    <a:lstStyle/>
                    <a:p>
                      <a:pPr defTabSz="825500">
                        <a:defRPr sz="5200">
                          <a:solidFill>
                            <a:srgbClr val="34A5DA"/>
                          </a:solidFill>
                          <a:latin typeface="Avenir Next Medium"/>
                          <a:ea typeface="Avenir Next Medium"/>
                          <a:cs typeface="Avenir Next Medium"/>
                          <a:sym typeface="Avenir Next Medium"/>
                        </a:defRPr>
                      </a:pPr>
                      <a:r>
                        <a:rPr sz="2600" dirty="0">
                          <a:solidFill>
                            <a:srgbClr val="005493"/>
                          </a:solidFill>
                          <a:latin typeface="Consolas" panose="020B0609020204030204" pitchFamily="49" charset="0"/>
                        </a:rPr>
                        <a:t>Parameter</a:t>
                      </a:r>
                      <a:r>
                        <a:rPr sz="2600" dirty="0">
                          <a:latin typeface="Consolas" panose="020B0609020204030204" pitchFamily="49" charset="0"/>
                        </a:rPr>
                        <a:t> </a:t>
                      </a:r>
                      <a:r>
                        <a:rPr sz="2600" dirty="0">
                          <a:solidFill>
                            <a:srgbClr val="8C1818"/>
                          </a:solidFill>
                          <a:latin typeface="Consolas" panose="020B0609020204030204" pitchFamily="49" charset="0"/>
                          <a:ea typeface="Menlo Regular"/>
                          <a:cs typeface="Menlo Regular"/>
                          <a:sym typeface="Menlo Regular"/>
                        </a:rPr>
                        <a:t>name</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Constructed Query</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Effect</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extLst>
                  <a:ext uri="{0D108BD9-81ED-4DB2-BD59-A6C34878D82A}">
                    <a16:rowId xmlns:a16="http://schemas.microsoft.com/office/drawing/2014/main" val="10000"/>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Select a single account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extLst>
                  <a:ext uri="{0D108BD9-81ED-4DB2-BD59-A6C34878D82A}">
                    <a16:rowId xmlns:a16="http://schemas.microsoft.com/office/drawing/2014/main" val="10001"/>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 O’Neal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 O</a:t>
                      </a:r>
                      <a:r>
                        <a:rPr sz="2400" dirty="0">
                          <a:solidFill>
                            <a:srgbClr val="FF2600"/>
                          </a:solidFill>
                          <a:latin typeface="Consolas" panose="020B0609020204030204" pitchFamily="49" charset="0"/>
                        </a:rPr>
                        <a:t>’Neal’;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SQL Error</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extLst>
                  <a:ext uri="{0D108BD9-81ED-4DB2-BD59-A6C34878D82A}">
                    <a16:rowId xmlns:a16="http://schemas.microsoft.com/office/drawing/2014/main" val="10002"/>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5’ OR ‘1’=‘1</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FF2600"/>
                          </a:solidFill>
                          <a:latin typeface="Consolas" panose="020B0609020204030204" pitchFamily="49" charset="0"/>
                        </a:rPr>
                        <a:t>5’ OR ‘1’=‘1</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defTabSz="825500"/>
                      <a:r>
                        <a:rPr sz="2600" b="1" dirty="0">
                          <a:solidFill>
                            <a:srgbClr val="FF0000"/>
                          </a:solidFill>
                          <a:latin typeface="Consolas" panose="020B0609020204030204" pitchFamily="49" charset="0"/>
                          <a:ea typeface="Avenir Next Medium"/>
                          <a:cs typeface="Avenir Next Medium"/>
                          <a:sym typeface="Avenir Next Medium"/>
                        </a:rPr>
                        <a:t>Select all accounts</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extLst>
                  <a:ext uri="{0D108BD9-81ED-4DB2-BD59-A6C34878D82A}">
                    <a16:rowId xmlns:a16="http://schemas.microsoft.com/office/drawing/2014/main" val="10003"/>
                  </a:ext>
                </a:extLst>
              </a:tr>
            </a:tbl>
          </a:graphicData>
        </a:graphic>
      </p:graphicFrame>
      <p:grpSp>
        <p:nvGrpSpPr>
          <p:cNvPr id="141" name="Group"/>
          <p:cNvGrpSpPr/>
          <p:nvPr/>
        </p:nvGrpSpPr>
        <p:grpSpPr>
          <a:xfrm>
            <a:off x="354207" y="5241661"/>
            <a:ext cx="11572511" cy="1552111"/>
            <a:chOff x="0" y="0"/>
            <a:chExt cx="23145020" cy="3104222"/>
          </a:xfrm>
        </p:grpSpPr>
        <p:sp>
          <p:nvSpPr>
            <p:cNvPr id="140" name="Rectangle"/>
            <p:cNvSpPr/>
            <p:nvPr/>
          </p:nvSpPr>
          <p:spPr>
            <a:xfrm>
              <a:off x="0" y="0"/>
              <a:ext cx="22459454" cy="1524001"/>
            </a:xfrm>
            <a:prstGeom prst="rect">
              <a:avLst/>
            </a:prstGeom>
            <a:noFill/>
            <a:ln w="63500" cap="flat">
              <a:solidFill>
                <a:srgbClr val="8C1818"/>
              </a:solidFill>
              <a:prstDash val="solid"/>
              <a:miter lim="400000"/>
            </a:ln>
            <a:effectLst/>
          </p:spPr>
          <p:txBody>
            <a:bodyPr wrap="square" lIns="25400" tIns="25400" rIns="25400" bIns="25400" numCol="1" anchor="ctr">
              <a:noAutofit/>
            </a:bodyPr>
            <a:lstStyle/>
            <a:p>
              <a:pPr defTabSz="412750">
                <a:lnSpc>
                  <a:spcPct val="80000"/>
                </a:lnSpc>
                <a:defRPr sz="4000" b="1" cap="all">
                  <a:solidFill>
                    <a:srgbClr val="FFFFFF"/>
                  </a:solidFill>
                  <a:latin typeface="Avenir Next Regular"/>
                  <a:ea typeface="Avenir Next Regular"/>
                  <a:cs typeface="Avenir Next Regular"/>
                  <a:sym typeface="Avenir Next Regular"/>
                </a:defRPr>
              </a:pPr>
              <a:endParaRPr sz="2000" dirty="0">
                <a:latin typeface="Helvetica" panose="020B0604020202020204" pitchFamily="34" charset="0"/>
                <a:cs typeface="Helvetica" panose="020B0604020202020204" pitchFamily="34" charset="0"/>
              </a:endParaRPr>
            </a:p>
          </p:txBody>
        </p:sp>
        <p:sp>
          <p:nvSpPr>
            <p:cNvPr id="139" name="This is an attack"/>
            <p:cNvSpPr txBox="1"/>
            <p:nvPr/>
          </p:nvSpPr>
          <p:spPr>
            <a:xfrm>
              <a:off x="18043608" y="970304"/>
              <a:ext cx="5101412" cy="213391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gr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advAuto="0"/>
      <p:bldP spid="141"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87481-3B23-3A8F-3346-CBCC467E4B1B}"/>
              </a:ext>
            </a:extLst>
          </p:cNvPr>
          <p:cNvSpPr>
            <a:spLocks noGrp="1"/>
          </p:cNvSpPr>
          <p:nvPr>
            <p:ph type="title"/>
          </p:nvPr>
        </p:nvSpPr>
        <p:spPr/>
        <p:txBody>
          <a:bodyPr/>
          <a:lstStyle/>
          <a:p>
            <a:r>
              <a:rPr lang="en-US" dirty="0"/>
              <a:t>Bypassing airport security via SQL injection (2024!)</a:t>
            </a:r>
          </a:p>
        </p:txBody>
      </p:sp>
      <p:sp>
        <p:nvSpPr>
          <p:cNvPr id="6" name="Content Placeholder 5">
            <a:extLst>
              <a:ext uri="{FF2B5EF4-FFF2-40B4-BE49-F238E27FC236}">
                <a16:creationId xmlns:a16="http://schemas.microsoft.com/office/drawing/2014/main" id="{DC060260-B5F0-94BA-83F0-139B42495D4D}"/>
              </a:ext>
            </a:extLst>
          </p:cNvPr>
          <p:cNvSpPr>
            <a:spLocks noGrp="1"/>
          </p:cNvSpPr>
          <p:nvPr>
            <p:ph idx="1"/>
          </p:nvPr>
        </p:nvSpPr>
        <p:spPr>
          <a:xfrm>
            <a:off x="838200" y="1500160"/>
            <a:ext cx="5514474" cy="4351338"/>
          </a:xfrm>
        </p:spPr>
        <p:txBody>
          <a:bodyPr>
            <a:normAutofit fontScale="92500" lnSpcReduction="10000"/>
          </a:bodyPr>
          <a:lstStyle/>
          <a:p>
            <a:r>
              <a:rPr lang="en-US" dirty="0"/>
              <a:t>"Known Crewmembers" can get to the cockpit without inspection.</a:t>
            </a:r>
          </a:p>
          <a:p>
            <a:r>
              <a:rPr lang="en-US" dirty="0"/>
              <a:t>Large airlines: Each airline runs its own authorization system, but small airlines rely on a vendor</a:t>
            </a:r>
          </a:p>
          <a:p>
            <a:r>
              <a:rPr lang="en-US" dirty="0"/>
              <a:t>The authors found one such vendor that had an SQL injection error </a:t>
            </a:r>
          </a:p>
          <a:p>
            <a:r>
              <a:rPr lang="en-US" dirty="0"/>
              <a:t>Using the username of </a:t>
            </a:r>
            <a:r>
              <a:rPr lang="en-US" dirty="0">
                <a:highlight>
                  <a:srgbClr val="FFFF00"/>
                </a:highlight>
              </a:rPr>
              <a:t>' or '1'='1</a:t>
            </a:r>
            <a:r>
              <a:rPr lang="en-US" dirty="0"/>
              <a:t> and password of ') </a:t>
            </a:r>
            <a:r>
              <a:rPr lang="en-US" dirty="0">
                <a:highlight>
                  <a:srgbClr val="FFFF00"/>
                </a:highlight>
              </a:rPr>
              <a:t>OR MD5('1')=MD5('1</a:t>
            </a:r>
            <a:r>
              <a:rPr lang="en-US" dirty="0"/>
              <a:t>, we were able to login to </a:t>
            </a:r>
            <a:r>
              <a:rPr lang="en-US" dirty="0" err="1"/>
              <a:t>FlyCASS</a:t>
            </a:r>
            <a:r>
              <a:rPr lang="en-US" dirty="0"/>
              <a:t> as an administrator of Air Transport International!</a:t>
            </a:r>
          </a:p>
          <a:p>
            <a:endParaRPr lang="en-US" dirty="0"/>
          </a:p>
          <a:p>
            <a:endParaRPr lang="en-US" dirty="0"/>
          </a:p>
        </p:txBody>
      </p:sp>
      <p:sp>
        <p:nvSpPr>
          <p:cNvPr id="3" name="Slide Number Placeholder 2">
            <a:extLst>
              <a:ext uri="{FF2B5EF4-FFF2-40B4-BE49-F238E27FC236}">
                <a16:creationId xmlns:a16="http://schemas.microsoft.com/office/drawing/2014/main" id="{62C9ABA1-B52F-6B1B-24D5-70C67F5CD5BD}"/>
              </a:ext>
            </a:extLst>
          </p:cNvPr>
          <p:cNvSpPr>
            <a:spLocks noGrp="1"/>
          </p:cNvSpPr>
          <p:nvPr>
            <p:ph type="sldNum" sz="quarter" idx="12"/>
          </p:nvPr>
        </p:nvSpPr>
        <p:spPr/>
        <p:txBody>
          <a:bodyPr/>
          <a:lstStyle/>
          <a:p>
            <a:fld id="{20F37917-FD3A-4669-9018-DA04BCDD3D75}" type="slidenum">
              <a:rPr lang="en-US" smtClean="0"/>
              <a:t>21</a:t>
            </a:fld>
            <a:endParaRPr lang="en-US"/>
          </a:p>
        </p:txBody>
      </p:sp>
      <p:pic>
        <p:nvPicPr>
          <p:cNvPr id="16" name="Picture 15">
            <a:extLst>
              <a:ext uri="{FF2B5EF4-FFF2-40B4-BE49-F238E27FC236}">
                <a16:creationId xmlns:a16="http://schemas.microsoft.com/office/drawing/2014/main" id="{EEEBA1C6-5F24-4E10-4017-13DFD896C704}"/>
              </a:ext>
            </a:extLst>
          </p:cNvPr>
          <p:cNvPicPr>
            <a:picLocks noChangeAspect="1"/>
          </p:cNvPicPr>
          <p:nvPr/>
        </p:nvPicPr>
        <p:blipFill>
          <a:blip r:embed="rId3"/>
          <a:stretch>
            <a:fillRect/>
          </a:stretch>
        </p:blipFill>
        <p:spPr>
          <a:xfrm>
            <a:off x="6845968" y="1857643"/>
            <a:ext cx="4187536" cy="3885550"/>
          </a:xfrm>
          <a:prstGeom prst="rect">
            <a:avLst/>
          </a:prstGeom>
        </p:spPr>
      </p:pic>
      <p:sp>
        <p:nvSpPr>
          <p:cNvPr id="17" name="This is an attack">
            <a:extLst>
              <a:ext uri="{FF2B5EF4-FFF2-40B4-BE49-F238E27FC236}">
                <a16:creationId xmlns:a16="http://schemas.microsoft.com/office/drawing/2014/main" id="{3FC768A9-BAAC-0F97-AF82-89D2AD35F66C}"/>
              </a:ext>
            </a:extLst>
          </p:cNvPr>
          <p:cNvSpPr txBox="1"/>
          <p:nvPr/>
        </p:nvSpPr>
        <p:spPr>
          <a:xfrm>
            <a:off x="8976092" y="3800418"/>
            <a:ext cx="2550706" cy="106695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sp>
        <p:nvSpPr>
          <p:cNvPr id="20" name="TextBox 19">
            <a:extLst>
              <a:ext uri="{FF2B5EF4-FFF2-40B4-BE49-F238E27FC236}">
                <a16:creationId xmlns:a16="http://schemas.microsoft.com/office/drawing/2014/main" id="{3FDF1518-31EE-7CDC-460B-1DBAA87CFD4B}"/>
              </a:ext>
            </a:extLst>
          </p:cNvPr>
          <p:cNvSpPr txBox="1"/>
          <p:nvPr/>
        </p:nvSpPr>
        <p:spPr>
          <a:xfrm>
            <a:off x="8289758" y="5900290"/>
            <a:ext cx="2907632" cy="597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accent1"/>
                </a:solidFill>
                <a:hlinkClick r:id="rId4"/>
              </a:rPr>
              <a:t>https://ian.sh/tsa</a:t>
            </a:r>
            <a:endParaRPr lang="en-US" dirty="0">
              <a:solidFill>
                <a:schemeClr val="accent1"/>
              </a:solidFill>
            </a:endParaRPr>
          </a:p>
        </p:txBody>
      </p:sp>
    </p:spTree>
    <p:extLst>
      <p:ext uri="{BB962C8B-B14F-4D97-AF65-F5344CB8AC3E}">
        <p14:creationId xmlns:p14="http://schemas.microsoft.com/office/powerpoint/2010/main" val="2772166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a:bodyPr>
          <a:lstStyle/>
          <a:p>
            <a:r>
              <a:rPr lang="en-US" sz="3600" dirty="0"/>
              <a:t>A code injection attack (in Apache struts) cost Equifax $1.4 Billion</a:t>
            </a:r>
            <a:endParaRPr sz="3600" dirty="0"/>
          </a:p>
        </p:txBody>
      </p:sp>
      <p:pic>
        <p:nvPicPr>
          <p:cNvPr id="200" name="Image" descr="Image"/>
          <p:cNvPicPr>
            <a:picLocks noChangeAspect="1"/>
          </p:cNvPicPr>
          <p:nvPr/>
        </p:nvPicPr>
        <p:blipFill>
          <a:blip r:embed="rId3"/>
          <a:stretch>
            <a:fillRect/>
          </a:stretch>
        </p:blipFill>
        <p:spPr>
          <a:xfrm>
            <a:off x="1025525" y="2029826"/>
            <a:ext cx="10140950" cy="2908301"/>
          </a:xfrm>
          <a:prstGeom prst="rect">
            <a:avLst/>
          </a:prstGeom>
          <a:ln w="12700">
            <a:miter lim="400000"/>
          </a:ln>
        </p:spPr>
      </p:pic>
      <p:pic>
        <p:nvPicPr>
          <p:cNvPr id="201" name="Image" descr="Image"/>
          <p:cNvPicPr>
            <a:picLocks noChangeAspect="1"/>
          </p:cNvPicPr>
          <p:nvPr/>
        </p:nvPicPr>
        <p:blipFill>
          <a:blip r:embed="rId4"/>
          <a:stretch>
            <a:fillRect/>
          </a:stretch>
        </p:blipFill>
        <p:spPr>
          <a:xfrm>
            <a:off x="7145139" y="3639542"/>
            <a:ext cx="4692651" cy="1193801"/>
          </a:xfrm>
          <a:prstGeom prst="rect">
            <a:avLst/>
          </a:prstGeom>
          <a:ln w="12700">
            <a:solidFill>
              <a:schemeClr val="tx1"/>
            </a:solidFill>
            <a:miter lim="400000"/>
          </a:ln>
        </p:spPr>
      </p:pic>
      <p:sp>
        <p:nvSpPr>
          <p:cNvPr id="202" name="CVE-2017-5638 Detail…"/>
          <p:cNvSpPr txBox="1"/>
          <p:nvPr/>
        </p:nvSpPr>
        <p:spPr>
          <a:xfrm>
            <a:off x="1701667" y="4719497"/>
            <a:ext cx="8788666" cy="1580241"/>
          </a:xfrm>
          <a:prstGeom prst="rect">
            <a:avLst/>
          </a:prstGeom>
          <a:solidFill>
            <a:srgbClr val="FFFFFF"/>
          </a:solidFill>
          <a:ln w="127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p>
            <a:pPr defTabSz="321469">
              <a:defRPr sz="4600" b="1">
                <a:solidFill>
                  <a:srgbClr val="333333"/>
                </a:solidFill>
                <a:latin typeface="Avenir Next Regular"/>
                <a:ea typeface="Avenir Next Regular"/>
                <a:cs typeface="Avenir Next Regular"/>
                <a:sym typeface="Avenir Next Regular"/>
              </a:defRPr>
            </a:pPr>
            <a:r>
              <a:rPr sz="2300" dirty="0">
                <a:latin typeface="Helvetica" panose="020B0604020202020204" pitchFamily="34" charset="0"/>
                <a:cs typeface="Helvetica" panose="020B0604020202020204" pitchFamily="34" charset="0"/>
              </a:rPr>
              <a:t>CVE-2017-5638 Detail</a:t>
            </a:r>
          </a:p>
          <a:p>
            <a:pPr defTabSz="321469">
              <a:defRPr sz="4200" b="1">
                <a:solidFill>
                  <a:srgbClr val="333333"/>
                </a:solidFill>
                <a:latin typeface="Avenir Next Regular"/>
                <a:ea typeface="Avenir Next Regular"/>
                <a:cs typeface="Avenir Next Regular"/>
                <a:sym typeface="Avenir Next Regular"/>
              </a:defRPr>
            </a:pPr>
            <a:r>
              <a:rPr sz="2100" dirty="0">
                <a:latin typeface="Helvetica" panose="020B0604020202020204" pitchFamily="34" charset="0"/>
                <a:cs typeface="Helvetica" panose="020B0604020202020204" pitchFamily="34" charset="0"/>
              </a:rPr>
              <a:t>Current Description</a:t>
            </a:r>
          </a:p>
          <a:p>
            <a:pPr defTabSz="321469">
              <a:defRPr sz="2200">
                <a:solidFill>
                  <a:srgbClr val="333333"/>
                </a:solidFill>
                <a:latin typeface="Avenir Next Regular"/>
                <a:ea typeface="Avenir Next Regular"/>
                <a:cs typeface="Avenir Next Regular"/>
                <a:sym typeface="Avenir Next Regular"/>
              </a:defRPr>
            </a:pPr>
            <a:r>
              <a:rPr sz="1100" dirty="0">
                <a:latin typeface="Helvetica" panose="020B0604020202020204" pitchFamily="34" charset="0"/>
                <a:cs typeface="Helvetica" panose="020B0604020202020204" pitchFamily="34" charset="0"/>
              </a:rPr>
              <a:t>The Jakarta Multipart parser in Apache Struts 2 2.3.x before 2.3.32 and 2.5.x before 2.5.10.1 has incorrect exception handling and error-message generation during file-upload attempts, which allows remote attackers to </a:t>
            </a:r>
            <a:r>
              <a:rPr sz="1600" dirty="0">
                <a:latin typeface="Helvetica" panose="020B0604020202020204" pitchFamily="34" charset="0"/>
                <a:cs typeface="Helvetica" panose="020B0604020202020204" pitchFamily="34" charset="0"/>
              </a:rPr>
              <a:t>execute arbitrary commands via a crafted Content-Type, Content-Disposition, or Content-Length HTTP header</a:t>
            </a:r>
            <a:r>
              <a:rPr sz="1100" dirty="0">
                <a:latin typeface="Helvetica" panose="020B0604020202020204" pitchFamily="34" charset="0"/>
                <a:cs typeface="Helvetica" panose="020B0604020202020204" pitchFamily="34" charset="0"/>
              </a:rPr>
              <a:t>, as exploited in the wild in March 2017 with a Content-Type header containing a #cmd= string.</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a:bodyPr>
          <a:lstStyle/>
          <a:p>
            <a:r>
              <a:rPr lang="en-US" sz="3600" dirty="0"/>
              <a:t>The Log4J code injection vulnerability compromised many networks in 2021</a:t>
            </a:r>
            <a:endParaRPr sz="3600" dirty="0"/>
          </a:p>
        </p:txBody>
      </p:sp>
      <p:pic>
        <p:nvPicPr>
          <p:cNvPr id="2" name="Picture 1">
            <a:extLst>
              <a:ext uri="{FF2B5EF4-FFF2-40B4-BE49-F238E27FC236}">
                <a16:creationId xmlns:a16="http://schemas.microsoft.com/office/drawing/2014/main" id="{4A86CB89-8CE5-BA4E-AF5B-D40B23B90E93}"/>
              </a:ext>
            </a:extLst>
          </p:cNvPr>
          <p:cNvPicPr>
            <a:picLocks noChangeAspect="1"/>
          </p:cNvPicPr>
          <p:nvPr/>
        </p:nvPicPr>
        <p:blipFill>
          <a:blip r:embed="rId3"/>
          <a:stretch>
            <a:fillRect/>
          </a:stretch>
        </p:blipFill>
        <p:spPr>
          <a:xfrm>
            <a:off x="6188075" y="1853203"/>
            <a:ext cx="5810250" cy="5111750"/>
          </a:xfrm>
          <a:prstGeom prst="rect">
            <a:avLst/>
          </a:prstGeom>
        </p:spPr>
      </p:pic>
      <p:sp>
        <p:nvSpPr>
          <p:cNvPr id="10" name="TextBox 9">
            <a:extLst>
              <a:ext uri="{FF2B5EF4-FFF2-40B4-BE49-F238E27FC236}">
                <a16:creationId xmlns:a16="http://schemas.microsoft.com/office/drawing/2014/main" id="{BA32CE30-9FD5-9D4C-A7C5-DA000D39E65A}"/>
              </a:ext>
            </a:extLst>
          </p:cNvPr>
          <p:cNvSpPr txBox="1"/>
          <p:nvPr/>
        </p:nvSpPr>
        <p:spPr>
          <a:xfrm>
            <a:off x="6096000" y="6627168"/>
            <a:ext cx="6096000"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4"/>
              </a:rPr>
              <a:t>https://duo.com/decipher/apt41-compromised-six-state-government-networks</a:t>
            </a:r>
            <a:endParaRPr lang="en-US" sz="900" dirty="0"/>
          </a:p>
        </p:txBody>
      </p:sp>
      <p:pic>
        <p:nvPicPr>
          <p:cNvPr id="4" name="Picture 3">
            <a:extLst>
              <a:ext uri="{FF2B5EF4-FFF2-40B4-BE49-F238E27FC236}">
                <a16:creationId xmlns:a16="http://schemas.microsoft.com/office/drawing/2014/main" id="{C43D54C7-3241-EA47-B712-3C593E89A942}"/>
              </a:ext>
            </a:extLst>
          </p:cNvPr>
          <p:cNvPicPr>
            <a:picLocks noChangeAspect="1"/>
          </p:cNvPicPr>
          <p:nvPr/>
        </p:nvPicPr>
        <p:blipFill>
          <a:blip r:embed="rId5"/>
          <a:stretch>
            <a:fillRect/>
          </a:stretch>
        </p:blipFill>
        <p:spPr>
          <a:xfrm>
            <a:off x="482600" y="2127250"/>
            <a:ext cx="3454400" cy="3975100"/>
          </a:xfrm>
          <a:prstGeom prst="rect">
            <a:avLst/>
          </a:prstGeom>
        </p:spPr>
      </p:pic>
      <p:sp>
        <p:nvSpPr>
          <p:cNvPr id="13" name="TextBox 12">
            <a:extLst>
              <a:ext uri="{FF2B5EF4-FFF2-40B4-BE49-F238E27FC236}">
                <a16:creationId xmlns:a16="http://schemas.microsoft.com/office/drawing/2014/main" id="{59535764-0A7C-E44C-B2CF-CCBF3BFFAFF5}"/>
              </a:ext>
            </a:extLst>
          </p:cNvPr>
          <p:cNvSpPr txBox="1"/>
          <p:nvPr/>
        </p:nvSpPr>
        <p:spPr>
          <a:xfrm>
            <a:off x="0" y="6501284"/>
            <a:ext cx="6096000"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6"/>
              </a:rPr>
              <a:t>https://thehackernews.com/2021/12/extremely-critical-log4j-vulnerability.html</a:t>
            </a:r>
            <a:endParaRPr lang="en-US" sz="900" dirty="0"/>
          </a:p>
        </p:txBody>
      </p:sp>
      <p:sp>
        <p:nvSpPr>
          <p:cNvPr id="202" name="CVE-2017-5638 Detail…"/>
          <p:cNvSpPr txBox="1"/>
          <p:nvPr/>
        </p:nvSpPr>
        <p:spPr>
          <a:xfrm>
            <a:off x="1714367" y="3677810"/>
            <a:ext cx="8788666" cy="2165016"/>
          </a:xfrm>
          <a:prstGeom prst="rect">
            <a:avLst/>
          </a:prstGeom>
          <a:solidFill>
            <a:srgbClr val="FFFFFF"/>
          </a:solidFill>
          <a:ln w="127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p>
            <a:pPr defTabSz="321469">
              <a:defRPr sz="4600" b="1">
                <a:solidFill>
                  <a:srgbClr val="333333"/>
                </a:solidFill>
                <a:latin typeface="Avenir Next Regular"/>
                <a:ea typeface="Avenir Next Regular"/>
                <a:cs typeface="Avenir Next Regular"/>
                <a:sym typeface="Avenir Next Regular"/>
              </a:defRPr>
            </a:pPr>
            <a:r>
              <a:rPr lang="en-US" sz="2300" dirty="0">
                <a:latin typeface="Helvetica" panose="020B0604020202020204" pitchFamily="34" charset="0"/>
                <a:cs typeface="Helvetica" panose="020B0604020202020204" pitchFamily="34" charset="0"/>
              </a:rPr>
              <a:t>CVE-2021-44228 Detail</a:t>
            </a:r>
          </a:p>
          <a:p>
            <a:pPr defTabSz="321469">
              <a:defRPr sz="4200" b="1">
                <a:solidFill>
                  <a:srgbClr val="333333"/>
                </a:solidFill>
                <a:latin typeface="Avenir Next Regular"/>
                <a:ea typeface="Avenir Next Regular"/>
                <a:cs typeface="Avenir Next Regular"/>
                <a:sym typeface="Avenir Next Regular"/>
              </a:defRPr>
            </a:pPr>
            <a:r>
              <a:rPr sz="2100" dirty="0">
                <a:latin typeface="Helvetica" panose="020B0604020202020204" pitchFamily="34" charset="0"/>
                <a:cs typeface="Helvetica" panose="020B0604020202020204" pitchFamily="34" charset="0"/>
              </a:rPr>
              <a:t>Current Description</a:t>
            </a:r>
          </a:p>
          <a:p>
            <a:pPr defTabSz="321469">
              <a:defRPr sz="2200">
                <a:solidFill>
                  <a:srgbClr val="333333"/>
                </a:solidFill>
                <a:latin typeface="Avenir Next Regular"/>
                <a:ea typeface="Avenir Next Regular"/>
                <a:cs typeface="Avenir Next Regular"/>
                <a:sym typeface="Avenir Next Regular"/>
              </a:defRPr>
            </a:pPr>
            <a:r>
              <a:rPr lang="en-US" sz="1100" dirty="0">
                <a:latin typeface="Helvetica" panose="020B0604020202020204" pitchFamily="34" charset="0"/>
                <a:cs typeface="Helvetica" panose="020B0604020202020204" pitchFamily="34" charset="0"/>
                <a:sym typeface="Avenir Next Regular"/>
              </a:rPr>
              <a:t>Apache Log4j2 2.0-beta9 through 2.15.0 (excluding security releases 2.12.2, 2.12.3, and 2.3.1) JNDI features used in configuration, log messages, and parameters do not protect against attacker controlled LDAP and other JNDI related </a:t>
            </a:r>
            <a:r>
              <a:rPr lang="en-US" sz="1600" dirty="0">
                <a:latin typeface="Helvetica" panose="020B0604020202020204" pitchFamily="34" charset="0"/>
                <a:cs typeface="Helvetica" panose="020B0604020202020204" pitchFamily="34" charset="0"/>
                <a:sym typeface="Avenir Next Regular"/>
              </a:rPr>
              <a:t>endpoints. An attacker who can control log messages or log message parameters can execute arbitrary code loaded from LDAP servers when message lookup substitution is enabled</a:t>
            </a:r>
            <a:r>
              <a:rPr lang="en-US" sz="1100" dirty="0">
                <a:latin typeface="Helvetica" panose="020B0604020202020204" pitchFamily="34" charset="0"/>
                <a:cs typeface="Helvetica" panose="020B0604020202020204" pitchFamily="34" charset="0"/>
                <a:sym typeface="Avenir Next Regular"/>
              </a:rPr>
              <a:t>. From log4j 2.15.0, this behavior has been disabled by default. From version 2.16.0 (along with 2.12.2, 2.12.3, and 2.3.1), this functionality has been completely removed. Note that this vulnerability is specific to log4j-core and does not affect log4net, log4cxx, or other Apache Logging Services projects.</a:t>
            </a:r>
          </a:p>
          <a:p>
            <a:pPr defTabSz="321469">
              <a:defRPr sz="2200">
                <a:solidFill>
                  <a:srgbClr val="333333"/>
                </a:solidFill>
                <a:latin typeface="Avenir Next Regular"/>
                <a:ea typeface="Avenir Next Regular"/>
                <a:cs typeface="Avenir Next Regular"/>
                <a:sym typeface="Avenir Next Regular"/>
              </a:defRPr>
            </a:pPr>
            <a:r>
              <a:rPr lang="en-US" sz="1100" dirty="0">
                <a:latin typeface="Helvetica" panose="020B0604020202020204" pitchFamily="34" charset="0"/>
                <a:cs typeface="Helvetica" panose="020B0604020202020204" pitchFamily="34" charset="0"/>
                <a:hlinkClick r:id="rId7"/>
              </a:rPr>
              <a:t>https://nvd.nist.gov/vuln/detail/CVE-2021-44228</a:t>
            </a:r>
            <a:r>
              <a:rPr lang="en-US" sz="1100" dirty="0">
                <a:latin typeface="Helvetica" panose="020B0604020202020204" pitchFamily="34" charset="0"/>
                <a:cs typeface="Helvetica" panose="020B0604020202020204" pitchFamily="34" charset="0"/>
              </a:rPr>
              <a:t> </a:t>
            </a:r>
            <a:endParaRPr sz="11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4161365394"/>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SE-level mitigations for code injection attacks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idx="1"/>
          </p:nvPr>
        </p:nvSpPr>
        <p:spPr/>
        <p:txBody>
          <a:bodyPr>
            <a:normAutofit fontScale="92500" lnSpcReduction="10000"/>
          </a:bodyPr>
          <a:lstStyle/>
          <a:p>
            <a:r>
              <a:rPr lang="en-US" dirty="0"/>
              <a:t>Use tools like TSOA to automatically generate safe code.</a:t>
            </a:r>
          </a:p>
          <a:p>
            <a:r>
              <a:rPr lang="en-US" dirty="0"/>
              <a:t>Manually sanitize inputs to prevent them from being executable</a:t>
            </a:r>
          </a:p>
          <a:p>
            <a:r>
              <a:rPr lang="en-US" dirty="0"/>
              <a:t>Avoid unsafe query languages (e.g. SQL, LDAP, language-specific languages like OGNL in java).  Use “safe” subsets instead. </a:t>
            </a:r>
          </a:p>
          <a:p>
            <a:r>
              <a:rPr lang="en-US" dirty="0"/>
              <a:t>Avoid use of languages (like C or C++) that allow code to construct arbitrary pointers or write beyond a valid array index</a:t>
            </a:r>
          </a:p>
          <a:p>
            <a:r>
              <a:rPr lang="en-US" dirty="0"/>
              <a:t>eval() in JS – executes a string as JS code</a:t>
            </a:r>
          </a:p>
          <a:p>
            <a:pPr lvl="1"/>
            <a:endParaRPr lang="en-US" dirty="0"/>
          </a:p>
          <a:p>
            <a:pPr lvl="1"/>
            <a:endParaRPr lang="en-US" dirty="0"/>
          </a:p>
        </p:txBody>
      </p:sp>
    </p:spTree>
    <p:extLst>
      <p:ext uri="{BB962C8B-B14F-4D97-AF65-F5344CB8AC3E}">
        <p14:creationId xmlns:p14="http://schemas.microsoft.com/office/powerpoint/2010/main" val="29717724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377E17-643C-D871-8717-165727D94D89}"/>
              </a:ext>
            </a:extLst>
          </p:cNvPr>
          <p:cNvSpPr>
            <a:spLocks noGrp="1"/>
          </p:cNvSpPr>
          <p:nvPr>
            <p:ph type="title"/>
          </p:nvPr>
        </p:nvSpPr>
        <p:spPr/>
        <p:txBody>
          <a:bodyPr/>
          <a:lstStyle/>
          <a:p>
            <a:r>
              <a:rPr lang="en-US" dirty="0"/>
              <a:t>Vulnerability 3: Bad Authentication</a:t>
            </a:r>
          </a:p>
        </p:txBody>
      </p:sp>
      <p:sp>
        <p:nvSpPr>
          <p:cNvPr id="16" name="Content Placeholder 15">
            <a:extLst>
              <a:ext uri="{FF2B5EF4-FFF2-40B4-BE49-F238E27FC236}">
                <a16:creationId xmlns:a16="http://schemas.microsoft.com/office/drawing/2014/main" id="{01B37589-75C1-E176-6328-3D3268FF90A8}"/>
              </a:ext>
            </a:extLst>
          </p:cNvPr>
          <p:cNvSpPr>
            <a:spLocks noGrp="1"/>
          </p:cNvSpPr>
          <p:nvPr>
            <p:ph idx="1"/>
          </p:nvPr>
        </p:nvSpPr>
        <p:spPr>
          <a:xfrm>
            <a:off x="1072978" y="4895554"/>
            <a:ext cx="7887346" cy="1962446"/>
          </a:xfrm>
        </p:spPr>
        <p:txBody>
          <a:bodyPr/>
          <a:lstStyle/>
          <a:p>
            <a:r>
              <a:rPr lang="en-US" dirty="0"/>
              <a:t>How does Amazon know that this request is coming from </a:t>
            </a:r>
            <a:r>
              <a:rPr lang="en-US" sz="2800" dirty="0">
                <a:latin typeface="Helvetica" panose="020B0604020202020204" pitchFamily="34" charset="0"/>
                <a:cs typeface="Helvetica" panose="020B0604020202020204" pitchFamily="34" charset="0"/>
              </a:rPr>
              <a:t>Avery</a:t>
            </a:r>
            <a:r>
              <a:rPr lang="en-US" dirty="0"/>
              <a:t>?</a:t>
            </a:r>
          </a:p>
          <a:p>
            <a:r>
              <a:rPr lang="en-US" dirty="0"/>
              <a:t>How does Alice know that this request is coming from Amazon?</a:t>
            </a:r>
          </a:p>
        </p:txBody>
      </p:sp>
      <p:sp>
        <p:nvSpPr>
          <p:cNvPr id="4" name="Slide Number Placeholder 3">
            <a:extLst>
              <a:ext uri="{FF2B5EF4-FFF2-40B4-BE49-F238E27FC236}">
                <a16:creationId xmlns:a16="http://schemas.microsoft.com/office/drawing/2014/main" id="{63D1FD2A-EAB0-3F1D-E033-52EF1595E6C7}"/>
              </a:ext>
            </a:extLst>
          </p:cNvPr>
          <p:cNvSpPr>
            <a:spLocks noGrp="1"/>
          </p:cNvSpPr>
          <p:nvPr>
            <p:ph type="sldNum" sz="quarter" idx="12"/>
          </p:nvPr>
        </p:nvSpPr>
        <p:spPr/>
        <p:txBody>
          <a:bodyPr/>
          <a:lstStyle/>
          <a:p>
            <a:fld id="{20F37917-FD3A-4669-9018-DA04BCDD3D75}" type="slidenum">
              <a:rPr lang="en-US" smtClean="0"/>
              <a:t>25</a:t>
            </a:fld>
            <a:endParaRPr lang="en-US"/>
          </a:p>
        </p:txBody>
      </p:sp>
      <p:sp>
        <p:nvSpPr>
          <p:cNvPr id="8" name="client page…">
            <a:extLst>
              <a:ext uri="{FF2B5EF4-FFF2-40B4-BE49-F238E27FC236}">
                <a16:creationId xmlns:a16="http://schemas.microsoft.com/office/drawing/2014/main" id="{E5C95532-5331-A231-91EF-E545FA252662}"/>
              </a:ext>
            </a:extLst>
          </p:cNvPr>
          <p:cNvSpPr txBox="1"/>
          <p:nvPr/>
        </p:nvSpPr>
        <p:spPr>
          <a:xfrm>
            <a:off x="2671639" y="3859708"/>
            <a:ext cx="1620636" cy="841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p>
            <a:pP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client page</a:t>
            </a:r>
          </a:p>
          <a:p>
            <a:pPr algn="ct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a:t>
            </a:r>
            <a:r>
              <a:rPr lang="en-US" sz="2500" dirty="0">
                <a:latin typeface="Helvetica" panose="020B0604020202020204" pitchFamily="34" charset="0"/>
                <a:cs typeface="Helvetica" panose="020B0604020202020204" pitchFamily="34" charset="0"/>
              </a:rPr>
              <a:t>“Avery”)</a:t>
            </a:r>
            <a:endParaRPr sz="2500" dirty="0">
              <a:latin typeface="Helvetica" panose="020B0604020202020204" pitchFamily="34" charset="0"/>
              <a:cs typeface="Helvetica" panose="020B0604020202020204" pitchFamily="34" charset="0"/>
            </a:endParaRPr>
          </a:p>
        </p:txBody>
      </p:sp>
      <p:sp>
        <p:nvSpPr>
          <p:cNvPr id="9" name="server">
            <a:extLst>
              <a:ext uri="{FF2B5EF4-FFF2-40B4-BE49-F238E27FC236}">
                <a16:creationId xmlns:a16="http://schemas.microsoft.com/office/drawing/2014/main" id="{FD9CEEFB-C9FA-5DBE-A36B-734975412CE3}"/>
              </a:ext>
            </a:extLst>
          </p:cNvPr>
          <p:cNvSpPr txBox="1"/>
          <p:nvPr/>
        </p:nvSpPr>
        <p:spPr>
          <a:xfrm>
            <a:off x="8847389" y="3842243"/>
            <a:ext cx="1676742" cy="841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5000">
                <a:solidFill>
                  <a:srgbClr val="000000"/>
                </a:solidFill>
                <a:latin typeface="Helvetica Light"/>
                <a:ea typeface="Helvetica Light"/>
                <a:cs typeface="Helvetica Light"/>
                <a:sym typeface="Helvetica Light"/>
              </a:defRPr>
            </a:lvl1pPr>
          </a:lstStyle>
          <a:p>
            <a:pPr algn="ctr"/>
            <a:r>
              <a:rPr lang="en-US" sz="2500" dirty="0">
                <a:latin typeface="Helvetica" panose="020B0604020202020204" pitchFamily="34" charset="0"/>
                <a:cs typeface="Helvetica" panose="020B0604020202020204" pitchFamily="34" charset="0"/>
              </a:rPr>
              <a:t>S</a:t>
            </a:r>
            <a:r>
              <a:rPr sz="2500" dirty="0">
                <a:latin typeface="Helvetica" panose="020B0604020202020204" pitchFamily="34" charset="0"/>
                <a:cs typeface="Helvetica" panose="020B0604020202020204" pitchFamily="34" charset="0"/>
              </a:rPr>
              <a:t>erver</a:t>
            </a:r>
            <a:endParaRPr lang="en-US" sz="2500" dirty="0">
              <a:latin typeface="Helvetica" panose="020B0604020202020204" pitchFamily="34" charset="0"/>
              <a:cs typeface="Helvetica" panose="020B0604020202020204" pitchFamily="34" charset="0"/>
            </a:endParaRPr>
          </a:p>
          <a:p>
            <a:pPr algn="ctr"/>
            <a:r>
              <a:rPr lang="en-US" sz="2500" dirty="0">
                <a:latin typeface="Helvetica" panose="020B0604020202020204" pitchFamily="34" charset="0"/>
                <a:cs typeface="Helvetica" panose="020B0604020202020204" pitchFamily="34" charset="0"/>
              </a:rPr>
              <a:t>(“Amazon”)</a:t>
            </a:r>
            <a:endParaRPr sz="2500" dirty="0">
              <a:latin typeface="Helvetica" panose="020B0604020202020204" pitchFamily="34" charset="0"/>
              <a:cs typeface="Helvetica" panose="020B0604020202020204" pitchFamily="34" charset="0"/>
            </a:endParaRPr>
          </a:p>
        </p:txBody>
      </p:sp>
      <p:sp>
        <p:nvSpPr>
          <p:cNvPr id="10" name="Line">
            <a:extLst>
              <a:ext uri="{FF2B5EF4-FFF2-40B4-BE49-F238E27FC236}">
                <a16:creationId xmlns:a16="http://schemas.microsoft.com/office/drawing/2014/main" id="{D9D95C2C-DB31-98D7-2C9A-2F34FEB2B0A5}"/>
              </a:ext>
            </a:extLst>
          </p:cNvPr>
          <p:cNvSpPr/>
          <p:nvPr/>
        </p:nvSpPr>
        <p:spPr>
          <a:xfrm>
            <a:off x="4722681" y="2458024"/>
            <a:ext cx="3987678" cy="1"/>
          </a:xfrm>
          <a:prstGeom prst="line">
            <a:avLst/>
          </a:prstGeom>
          <a:ln w="28575">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1" name="HTTP Request">
            <a:extLst>
              <a:ext uri="{FF2B5EF4-FFF2-40B4-BE49-F238E27FC236}">
                <a16:creationId xmlns:a16="http://schemas.microsoft.com/office/drawing/2014/main" id="{17F39382-5D39-308C-016E-37EC45C9CDAF}"/>
              </a:ext>
            </a:extLst>
          </p:cNvPr>
          <p:cNvSpPr txBox="1"/>
          <p:nvPr/>
        </p:nvSpPr>
        <p:spPr>
          <a:xfrm>
            <a:off x="5586021" y="2017217"/>
            <a:ext cx="2260999" cy="3799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Request</a:t>
            </a:r>
          </a:p>
        </p:txBody>
      </p:sp>
      <p:sp>
        <p:nvSpPr>
          <p:cNvPr id="12" name="Line">
            <a:extLst>
              <a:ext uri="{FF2B5EF4-FFF2-40B4-BE49-F238E27FC236}">
                <a16:creationId xmlns:a16="http://schemas.microsoft.com/office/drawing/2014/main" id="{79B297BE-3ABA-D513-540D-1BAA6A19D158}"/>
              </a:ext>
            </a:extLst>
          </p:cNvPr>
          <p:cNvSpPr/>
          <p:nvPr/>
        </p:nvSpPr>
        <p:spPr>
          <a:xfrm flipH="1" flipV="1">
            <a:off x="4573180" y="3274724"/>
            <a:ext cx="4105716" cy="2"/>
          </a:xfrm>
          <a:prstGeom prst="line">
            <a:avLst/>
          </a:prstGeom>
          <a:ln w="25400">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3" name="HTTP Response">
            <a:extLst>
              <a:ext uri="{FF2B5EF4-FFF2-40B4-BE49-F238E27FC236}">
                <a16:creationId xmlns:a16="http://schemas.microsoft.com/office/drawing/2014/main" id="{5E3831A4-3745-13FC-97BA-C93FD8CD6355}"/>
              </a:ext>
            </a:extLst>
          </p:cNvPr>
          <p:cNvSpPr txBox="1"/>
          <p:nvPr/>
        </p:nvSpPr>
        <p:spPr>
          <a:xfrm>
            <a:off x="5586021" y="2833917"/>
            <a:ext cx="2260999" cy="3799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Response</a:t>
            </a:r>
          </a:p>
        </p:txBody>
      </p:sp>
      <p:pic>
        <p:nvPicPr>
          <p:cNvPr id="14" name="Image" descr="Image">
            <a:extLst>
              <a:ext uri="{FF2B5EF4-FFF2-40B4-BE49-F238E27FC236}">
                <a16:creationId xmlns:a16="http://schemas.microsoft.com/office/drawing/2014/main" id="{AF8591D3-DD50-2E07-E246-2FE8BCAA1EDE}"/>
              </a:ext>
            </a:extLst>
          </p:cNvPr>
          <p:cNvPicPr>
            <a:picLocks noChangeAspect="1"/>
          </p:cNvPicPr>
          <p:nvPr/>
        </p:nvPicPr>
        <p:blipFill>
          <a:blip r:embed="rId3"/>
          <a:stretch>
            <a:fillRect/>
          </a:stretch>
        </p:blipFill>
        <p:spPr>
          <a:xfrm>
            <a:off x="2955241" y="2017217"/>
            <a:ext cx="1080493" cy="1571626"/>
          </a:xfrm>
          <a:prstGeom prst="rect">
            <a:avLst/>
          </a:prstGeom>
          <a:ln w="12700">
            <a:miter lim="400000"/>
          </a:ln>
        </p:spPr>
      </p:pic>
      <p:sp>
        <p:nvSpPr>
          <p:cNvPr id="15" name="Frontend">
            <a:extLst>
              <a:ext uri="{FF2B5EF4-FFF2-40B4-BE49-F238E27FC236}">
                <a16:creationId xmlns:a16="http://schemas.microsoft.com/office/drawing/2014/main" id="{3C63197B-0D23-939B-FEC4-E08F2746049E}"/>
              </a:ext>
            </a:extLst>
          </p:cNvPr>
          <p:cNvSpPr/>
          <p:nvPr/>
        </p:nvSpPr>
        <p:spPr>
          <a:xfrm>
            <a:off x="8860069" y="2119214"/>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Server</a:t>
            </a:r>
            <a:endParaRPr sz="24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0736768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BC4F2-39A4-896C-6051-E89693F78F42}"/>
              </a:ext>
            </a:extLst>
          </p:cNvPr>
          <p:cNvSpPr>
            <a:spLocks noGrp="1"/>
          </p:cNvSpPr>
          <p:nvPr>
            <p:ph type="title"/>
          </p:nvPr>
        </p:nvSpPr>
        <p:spPr/>
        <p:txBody>
          <a:bodyPr/>
          <a:lstStyle/>
          <a:p>
            <a:r>
              <a:rPr lang="en-US" dirty="0"/>
              <a:t>How does Amazon, Inc. know that this request is coming from Avery?</a:t>
            </a:r>
          </a:p>
        </p:txBody>
      </p:sp>
      <p:sp>
        <p:nvSpPr>
          <p:cNvPr id="3" name="Content Placeholder 2">
            <a:extLst>
              <a:ext uri="{FF2B5EF4-FFF2-40B4-BE49-F238E27FC236}">
                <a16:creationId xmlns:a16="http://schemas.microsoft.com/office/drawing/2014/main" id="{B09E1F54-DBF3-200F-69DF-0BE2A312C787}"/>
              </a:ext>
            </a:extLst>
          </p:cNvPr>
          <p:cNvSpPr>
            <a:spLocks noGrp="1"/>
          </p:cNvSpPr>
          <p:nvPr>
            <p:ph idx="1"/>
          </p:nvPr>
        </p:nvSpPr>
        <p:spPr/>
        <p:txBody>
          <a:bodyPr/>
          <a:lstStyle/>
          <a:p>
            <a:r>
              <a:rPr lang="en-US" dirty="0"/>
              <a:t>Password</a:t>
            </a:r>
          </a:p>
          <a:p>
            <a:pPr lvl="1"/>
            <a:r>
              <a:rPr lang="en-US" dirty="0"/>
              <a:t>Establishes that the request is coming from someone who knows Avery’s password</a:t>
            </a:r>
          </a:p>
          <a:p>
            <a:r>
              <a:rPr lang="en-US" dirty="0"/>
              <a:t>2-factor authentication is a way of linking Avery's password to the real Avery.</a:t>
            </a:r>
          </a:p>
          <a:p>
            <a:pPr lvl="1"/>
            <a:r>
              <a:rPr lang="en-US" dirty="0"/>
              <a:t>Something the real Avery has (physical key, bank card, device token)</a:t>
            </a:r>
          </a:p>
          <a:p>
            <a:pPr lvl="1"/>
            <a:r>
              <a:rPr lang="en-US" dirty="0"/>
              <a:t>Something the real Avery knows (name of first pet, etc.)</a:t>
            </a:r>
          </a:p>
          <a:p>
            <a:pPr lvl="1"/>
            <a:r>
              <a:rPr lang="en-US" dirty="0"/>
              <a:t>Something </a:t>
            </a:r>
            <a:r>
              <a:rPr lang="en-US"/>
              <a:t>the real Avery </a:t>
            </a:r>
            <a:r>
              <a:rPr lang="en-US" dirty="0"/>
              <a:t>is (biometrics, address history, etc.)</a:t>
            </a:r>
          </a:p>
        </p:txBody>
      </p:sp>
      <p:sp>
        <p:nvSpPr>
          <p:cNvPr id="4" name="Slide Number Placeholder 3">
            <a:extLst>
              <a:ext uri="{FF2B5EF4-FFF2-40B4-BE49-F238E27FC236}">
                <a16:creationId xmlns:a16="http://schemas.microsoft.com/office/drawing/2014/main" id="{4A77DFB3-C115-B0B1-82BE-3327D447388C}"/>
              </a:ext>
            </a:extLst>
          </p:cNvPr>
          <p:cNvSpPr>
            <a:spLocks noGrp="1"/>
          </p:cNvSpPr>
          <p:nvPr>
            <p:ph type="sldNum" sz="quarter" idx="12"/>
          </p:nvPr>
        </p:nvSpPr>
        <p:spPr/>
        <p:txBody>
          <a:bodyPr/>
          <a:lstStyle/>
          <a:p>
            <a:fld id="{20F37917-FD3A-4669-9018-DA04BCDD3D75}" type="slidenum">
              <a:rPr lang="en-US" smtClean="0"/>
              <a:t>26</a:t>
            </a:fld>
            <a:endParaRPr lang="en-US"/>
          </a:p>
        </p:txBody>
      </p:sp>
    </p:spTree>
    <p:extLst>
      <p:ext uri="{BB962C8B-B14F-4D97-AF65-F5344CB8AC3E}">
        <p14:creationId xmlns:p14="http://schemas.microsoft.com/office/powerpoint/2010/main" val="2178616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EFB83-8809-2F5D-EB2A-1C32786220BC}"/>
              </a:ext>
            </a:extLst>
          </p:cNvPr>
          <p:cNvSpPr>
            <a:spLocks noGrp="1"/>
          </p:cNvSpPr>
          <p:nvPr>
            <p:ph type="title"/>
          </p:nvPr>
        </p:nvSpPr>
        <p:spPr/>
        <p:txBody>
          <a:bodyPr>
            <a:normAutofit/>
          </a:bodyPr>
          <a:lstStyle/>
          <a:p>
            <a:r>
              <a:rPr lang="en-US" dirty="0"/>
              <a:t>How does Avery know that this request is coming from Amazon, Inc.?</a:t>
            </a:r>
          </a:p>
        </p:txBody>
      </p:sp>
      <p:sp>
        <p:nvSpPr>
          <p:cNvPr id="3" name="Content Placeholder 2">
            <a:extLst>
              <a:ext uri="{FF2B5EF4-FFF2-40B4-BE49-F238E27FC236}">
                <a16:creationId xmlns:a16="http://schemas.microsoft.com/office/drawing/2014/main" id="{1F76954A-0E38-1180-C63A-3FD7F887A28B}"/>
              </a:ext>
            </a:extLst>
          </p:cNvPr>
          <p:cNvSpPr>
            <a:spLocks noGrp="1"/>
          </p:cNvSpPr>
          <p:nvPr>
            <p:ph idx="1"/>
          </p:nvPr>
        </p:nvSpPr>
        <p:spPr/>
        <p:txBody>
          <a:bodyPr/>
          <a:lstStyle/>
          <a:p>
            <a:r>
              <a:rPr lang="en-US" dirty="0"/>
              <a:t>Hmm, good question!</a:t>
            </a:r>
          </a:p>
          <a:p>
            <a:r>
              <a:rPr lang="en-US" dirty="0"/>
              <a:t>The answer depends on public-key cryptography</a:t>
            </a:r>
          </a:p>
          <a:p>
            <a:pPr lvl="1"/>
            <a:r>
              <a:rPr lang="en-US" dirty="0"/>
              <a:t>also called "asymmetric cryptography"</a:t>
            </a:r>
          </a:p>
          <a:p>
            <a:r>
              <a:rPr lang="en-US" dirty="0"/>
              <a:t>PKI can be used to answer these questions, and many, many more.</a:t>
            </a:r>
          </a:p>
        </p:txBody>
      </p:sp>
      <p:sp>
        <p:nvSpPr>
          <p:cNvPr id="4" name="Slide Number Placeholder 3">
            <a:extLst>
              <a:ext uri="{FF2B5EF4-FFF2-40B4-BE49-F238E27FC236}">
                <a16:creationId xmlns:a16="http://schemas.microsoft.com/office/drawing/2014/main" id="{BDD2818E-200E-8EF9-D327-9CA382FB4830}"/>
              </a:ext>
            </a:extLst>
          </p:cNvPr>
          <p:cNvSpPr>
            <a:spLocks noGrp="1"/>
          </p:cNvSpPr>
          <p:nvPr>
            <p:ph type="sldNum" sz="quarter" idx="12"/>
          </p:nvPr>
        </p:nvSpPr>
        <p:spPr/>
        <p:txBody>
          <a:bodyPr/>
          <a:lstStyle/>
          <a:p>
            <a:fld id="{20F37917-FD3A-4669-9018-DA04BCDD3D75}" type="slidenum">
              <a:rPr lang="en-US" smtClean="0"/>
              <a:t>27</a:t>
            </a:fld>
            <a:endParaRPr lang="en-US"/>
          </a:p>
        </p:txBody>
      </p:sp>
      <p:sp>
        <p:nvSpPr>
          <p:cNvPr id="14" name="TextBox 13">
            <a:extLst>
              <a:ext uri="{FF2B5EF4-FFF2-40B4-BE49-F238E27FC236}">
                <a16:creationId xmlns:a16="http://schemas.microsoft.com/office/drawing/2014/main" id="{072C06D7-8286-68E7-CC7C-E091544541BD}"/>
              </a:ext>
            </a:extLst>
          </p:cNvPr>
          <p:cNvSpPr txBox="1"/>
          <p:nvPr/>
        </p:nvSpPr>
        <p:spPr>
          <a:xfrm flipH="1" flipV="1">
            <a:off x="12767121" y="3075189"/>
            <a:ext cx="45719" cy="457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7386412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34742-32AB-AA14-EA0A-DB348D0A1DEE}"/>
              </a:ext>
            </a:extLst>
          </p:cNvPr>
          <p:cNvSpPr>
            <a:spLocks noGrp="1"/>
          </p:cNvSpPr>
          <p:nvPr>
            <p:ph type="title"/>
          </p:nvPr>
        </p:nvSpPr>
        <p:spPr/>
        <p:txBody>
          <a:bodyPr/>
          <a:lstStyle/>
          <a:p>
            <a:r>
              <a:rPr lang="en-US" dirty="0"/>
              <a:t>Public-Key Cryptography is based on using two keys: a private key and a public key</a:t>
            </a:r>
          </a:p>
        </p:txBody>
      </p:sp>
      <p:sp>
        <p:nvSpPr>
          <p:cNvPr id="3" name="Content Placeholder 2">
            <a:extLst>
              <a:ext uri="{FF2B5EF4-FFF2-40B4-BE49-F238E27FC236}">
                <a16:creationId xmlns:a16="http://schemas.microsoft.com/office/drawing/2014/main" id="{2597ABB4-F004-0A30-F785-60B74E3C41DB}"/>
              </a:ext>
            </a:extLst>
          </p:cNvPr>
          <p:cNvSpPr>
            <a:spLocks noGrp="1"/>
          </p:cNvSpPr>
          <p:nvPr>
            <p:ph idx="1"/>
          </p:nvPr>
        </p:nvSpPr>
        <p:spPr>
          <a:xfrm>
            <a:off x="838200" y="1500160"/>
            <a:ext cx="6927574" cy="4351338"/>
          </a:xfrm>
        </p:spPr>
        <p:txBody>
          <a:bodyPr>
            <a:normAutofit/>
          </a:bodyPr>
          <a:lstStyle/>
          <a:p>
            <a:endParaRPr lang="en-US" dirty="0"/>
          </a:p>
          <a:p>
            <a:r>
              <a:rPr lang="en-US" dirty="0"/>
              <a:t>Here’s Avery. </a:t>
            </a:r>
          </a:p>
          <a:p>
            <a:r>
              <a:rPr lang="en-US" dirty="0"/>
              <a:t>Avery has a private key:</a:t>
            </a:r>
          </a:p>
          <a:p>
            <a:pPr lvl="1"/>
            <a:r>
              <a:rPr lang="en-US" dirty="0"/>
              <a:t>Avery keeps it private;</a:t>
            </a:r>
          </a:p>
          <a:p>
            <a:pPr lvl="1"/>
            <a:r>
              <a:rPr lang="en-US" dirty="0"/>
              <a:t>nobody else knows it</a:t>
            </a:r>
          </a:p>
          <a:p>
            <a:r>
              <a:rPr lang="en-US" dirty="0"/>
              <a:t>Avery also has a public key</a:t>
            </a:r>
          </a:p>
          <a:p>
            <a:pPr lvl="1"/>
            <a:r>
              <a:rPr lang="en-US" dirty="0"/>
              <a:t>Avery puts it where anybody who needs it can find it</a:t>
            </a:r>
          </a:p>
          <a:p>
            <a:pPr marL="0" indent="0">
              <a:buNone/>
            </a:pPr>
            <a:endParaRPr lang="en-US" dirty="0"/>
          </a:p>
        </p:txBody>
      </p:sp>
      <p:sp>
        <p:nvSpPr>
          <p:cNvPr id="4" name="Slide Number Placeholder 3">
            <a:extLst>
              <a:ext uri="{FF2B5EF4-FFF2-40B4-BE49-F238E27FC236}">
                <a16:creationId xmlns:a16="http://schemas.microsoft.com/office/drawing/2014/main" id="{EBD2023D-042D-0340-60AE-5637572A35CC}"/>
              </a:ext>
            </a:extLst>
          </p:cNvPr>
          <p:cNvSpPr>
            <a:spLocks noGrp="1"/>
          </p:cNvSpPr>
          <p:nvPr>
            <p:ph type="sldNum" sz="quarter" idx="12"/>
          </p:nvPr>
        </p:nvSpPr>
        <p:spPr/>
        <p:txBody>
          <a:bodyPr/>
          <a:lstStyle/>
          <a:p>
            <a:fld id="{20F37917-FD3A-4669-9018-DA04BCDD3D75}" type="slidenum">
              <a:rPr lang="en-US" smtClean="0"/>
              <a:t>28</a:t>
            </a:fld>
            <a:endParaRPr lang="en-US"/>
          </a:p>
        </p:txBody>
      </p:sp>
      <p:pic>
        <p:nvPicPr>
          <p:cNvPr id="5" name="Image" descr="Image">
            <a:extLst>
              <a:ext uri="{FF2B5EF4-FFF2-40B4-BE49-F238E27FC236}">
                <a16:creationId xmlns:a16="http://schemas.microsoft.com/office/drawing/2014/main" id="{7656F334-F4D0-5081-1E5A-8AAC22A03FD7}"/>
              </a:ext>
            </a:extLst>
          </p:cNvPr>
          <p:cNvPicPr>
            <a:picLocks noChangeAspect="1"/>
          </p:cNvPicPr>
          <p:nvPr/>
        </p:nvPicPr>
        <p:blipFill>
          <a:blip r:embed="rId3"/>
          <a:stretch>
            <a:fillRect/>
          </a:stretch>
        </p:blipFill>
        <p:spPr>
          <a:xfrm>
            <a:off x="3360198" y="1621322"/>
            <a:ext cx="657804" cy="956806"/>
          </a:xfrm>
          <a:prstGeom prst="rect">
            <a:avLst/>
          </a:prstGeom>
          <a:ln w="12700">
            <a:miter lim="400000"/>
          </a:ln>
        </p:spPr>
      </p:pic>
      <p:grpSp>
        <p:nvGrpSpPr>
          <p:cNvPr id="12" name="Group">
            <a:extLst>
              <a:ext uri="{FF2B5EF4-FFF2-40B4-BE49-F238E27FC236}">
                <a16:creationId xmlns:a16="http://schemas.microsoft.com/office/drawing/2014/main" id="{8C8EEAFC-4689-31D6-A81D-C406BBCBCB9A}"/>
              </a:ext>
            </a:extLst>
          </p:cNvPr>
          <p:cNvGrpSpPr/>
          <p:nvPr/>
        </p:nvGrpSpPr>
        <p:grpSpPr>
          <a:xfrm>
            <a:off x="4101625" y="2106931"/>
            <a:ext cx="1527742" cy="1387344"/>
            <a:chOff x="0" y="0"/>
            <a:chExt cx="1483708" cy="1478426"/>
          </a:xfrm>
        </p:grpSpPr>
        <p:sp>
          <p:nvSpPr>
            <p:cNvPr id="13" name="Key">
              <a:extLst>
                <a:ext uri="{FF2B5EF4-FFF2-40B4-BE49-F238E27FC236}">
                  <a16:creationId xmlns:a16="http://schemas.microsoft.com/office/drawing/2014/main" id="{A386E2AF-0F5E-9C05-D3EA-35EA0A33F8A7}"/>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4" name="amazon.com private key">
              <a:extLst>
                <a:ext uri="{FF2B5EF4-FFF2-40B4-BE49-F238E27FC236}">
                  <a16:creationId xmlns:a16="http://schemas.microsoft.com/office/drawing/2014/main" id="{3AA0873D-74D7-50EE-0964-8FB1E73139EC}"/>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Avery</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pic>
        <p:nvPicPr>
          <p:cNvPr id="19" name="Picture 18" descr="A billboard with a blue sky&#10;&#10;Description automatically generated">
            <a:extLst>
              <a:ext uri="{FF2B5EF4-FFF2-40B4-BE49-F238E27FC236}">
                <a16:creationId xmlns:a16="http://schemas.microsoft.com/office/drawing/2014/main" id="{539B815A-B2BD-3CCC-48B5-3A04B26C52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44712" y="3277628"/>
            <a:ext cx="3874976" cy="2582671"/>
          </a:xfrm>
          <a:prstGeom prst="rect">
            <a:avLst/>
          </a:prstGeom>
        </p:spPr>
      </p:pic>
      <p:grpSp>
        <p:nvGrpSpPr>
          <p:cNvPr id="15" name="Group">
            <a:extLst>
              <a:ext uri="{FF2B5EF4-FFF2-40B4-BE49-F238E27FC236}">
                <a16:creationId xmlns:a16="http://schemas.microsoft.com/office/drawing/2014/main" id="{E541ADDC-7D95-48D2-B4A1-0E1E1E323DB8}"/>
              </a:ext>
            </a:extLst>
          </p:cNvPr>
          <p:cNvGrpSpPr/>
          <p:nvPr/>
        </p:nvGrpSpPr>
        <p:grpSpPr>
          <a:xfrm>
            <a:off x="10220787" y="3675829"/>
            <a:ext cx="1527743" cy="1387342"/>
            <a:chOff x="0" y="0"/>
            <a:chExt cx="1483708" cy="1478425"/>
          </a:xfrm>
        </p:grpSpPr>
        <p:sp>
          <p:nvSpPr>
            <p:cNvPr id="16" name="Key">
              <a:extLst>
                <a:ext uri="{FF2B5EF4-FFF2-40B4-BE49-F238E27FC236}">
                  <a16:creationId xmlns:a16="http://schemas.microsoft.com/office/drawing/2014/main" id="{556A1552-3DE1-8FB5-D072-BB06E69A6BE1}"/>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7" name="amazon.com public key">
              <a:extLst>
                <a:ext uri="{FF2B5EF4-FFF2-40B4-BE49-F238E27FC236}">
                  <a16:creationId xmlns:a16="http://schemas.microsoft.com/office/drawing/2014/main" id="{C6F01042-9FA2-EA3A-C209-1A031CDD0166}"/>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Avery</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sp>
        <p:nvSpPr>
          <p:cNvPr id="20" name="TextBox 19">
            <a:extLst>
              <a:ext uri="{FF2B5EF4-FFF2-40B4-BE49-F238E27FC236}">
                <a16:creationId xmlns:a16="http://schemas.microsoft.com/office/drawing/2014/main" id="{1012D76C-309C-03B4-1B33-7B0F29D084AF}"/>
              </a:ext>
            </a:extLst>
          </p:cNvPr>
          <p:cNvSpPr txBox="1"/>
          <p:nvPr/>
        </p:nvSpPr>
        <p:spPr>
          <a:xfrm>
            <a:off x="8488228" y="3858632"/>
            <a:ext cx="2113511" cy="7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accent6">
                    <a:lumMod val="75000"/>
                  </a:schemeClr>
                </a:solidFill>
                <a:latin typeface="Broadway" panose="04040905080B02020502" pitchFamily="82" charset="0"/>
              </a:rPr>
              <a:t>AVERY'S KEY:</a:t>
            </a:r>
          </a:p>
        </p:txBody>
      </p:sp>
    </p:spTree>
    <p:extLst>
      <p:ext uri="{BB962C8B-B14F-4D97-AF65-F5344CB8AC3E}">
        <p14:creationId xmlns:p14="http://schemas.microsoft.com/office/powerpoint/2010/main" val="6817468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34742-32AB-AA14-EA0A-DB348D0A1DEE}"/>
              </a:ext>
            </a:extLst>
          </p:cNvPr>
          <p:cNvSpPr>
            <a:spLocks noGrp="1"/>
          </p:cNvSpPr>
          <p:nvPr>
            <p:ph type="title"/>
          </p:nvPr>
        </p:nvSpPr>
        <p:spPr/>
        <p:txBody>
          <a:bodyPr/>
          <a:lstStyle/>
          <a:p>
            <a:r>
              <a:rPr lang="en-US" dirty="0"/>
              <a:t>Blair also has two keys</a:t>
            </a:r>
          </a:p>
        </p:txBody>
      </p:sp>
      <p:sp>
        <p:nvSpPr>
          <p:cNvPr id="3" name="Content Placeholder 2">
            <a:extLst>
              <a:ext uri="{FF2B5EF4-FFF2-40B4-BE49-F238E27FC236}">
                <a16:creationId xmlns:a16="http://schemas.microsoft.com/office/drawing/2014/main" id="{2597ABB4-F004-0A30-F785-60B74E3C41DB}"/>
              </a:ext>
            </a:extLst>
          </p:cNvPr>
          <p:cNvSpPr>
            <a:spLocks noGrp="1"/>
          </p:cNvSpPr>
          <p:nvPr>
            <p:ph idx="1"/>
          </p:nvPr>
        </p:nvSpPr>
        <p:spPr>
          <a:xfrm>
            <a:off x="838200" y="1500160"/>
            <a:ext cx="6624430" cy="4351338"/>
          </a:xfrm>
        </p:spPr>
        <p:txBody>
          <a:bodyPr>
            <a:normAutofit lnSpcReduction="10000"/>
          </a:bodyPr>
          <a:lstStyle/>
          <a:p>
            <a:endParaRPr lang="en-US" dirty="0"/>
          </a:p>
          <a:p>
            <a:r>
              <a:rPr lang="en-US" dirty="0"/>
              <a:t>Here’s Blair. </a:t>
            </a:r>
          </a:p>
          <a:p>
            <a:r>
              <a:rPr lang="en-US" dirty="0"/>
              <a:t>Blair has a private key:</a:t>
            </a:r>
          </a:p>
          <a:p>
            <a:pPr lvl="1"/>
            <a:r>
              <a:rPr lang="en-US" dirty="0"/>
              <a:t>Blair keeps it private;</a:t>
            </a:r>
          </a:p>
          <a:p>
            <a:pPr lvl="1"/>
            <a:r>
              <a:rPr lang="en-US" dirty="0"/>
              <a:t>nobody else knows it</a:t>
            </a:r>
          </a:p>
          <a:p>
            <a:r>
              <a:rPr lang="en-US" dirty="0"/>
              <a:t>Blair also has a public key</a:t>
            </a:r>
          </a:p>
          <a:p>
            <a:pPr lvl="1"/>
            <a:r>
              <a:rPr lang="en-US" dirty="0"/>
              <a:t>Blair puts it where anybody who needs it can find it</a:t>
            </a:r>
          </a:p>
          <a:p>
            <a:pPr lvl="1"/>
            <a:r>
              <a:rPr lang="en-US" dirty="0"/>
              <a:t>How do I know that this public key really belongs to Blair and not somebody else?</a:t>
            </a:r>
          </a:p>
          <a:p>
            <a:pPr lvl="2"/>
            <a:r>
              <a:rPr lang="en-US" dirty="0"/>
              <a:t>we'll talk about that later….</a:t>
            </a:r>
          </a:p>
          <a:p>
            <a:pPr marL="0" indent="0">
              <a:buNone/>
            </a:pPr>
            <a:endParaRPr lang="en-US" dirty="0"/>
          </a:p>
        </p:txBody>
      </p:sp>
      <p:sp>
        <p:nvSpPr>
          <p:cNvPr id="4" name="Slide Number Placeholder 3">
            <a:extLst>
              <a:ext uri="{FF2B5EF4-FFF2-40B4-BE49-F238E27FC236}">
                <a16:creationId xmlns:a16="http://schemas.microsoft.com/office/drawing/2014/main" id="{EBD2023D-042D-0340-60AE-5637572A35CC}"/>
              </a:ext>
            </a:extLst>
          </p:cNvPr>
          <p:cNvSpPr>
            <a:spLocks noGrp="1"/>
          </p:cNvSpPr>
          <p:nvPr>
            <p:ph type="sldNum" sz="quarter" idx="12"/>
          </p:nvPr>
        </p:nvSpPr>
        <p:spPr/>
        <p:txBody>
          <a:bodyPr/>
          <a:lstStyle/>
          <a:p>
            <a:fld id="{20F37917-FD3A-4669-9018-DA04BCDD3D75}" type="slidenum">
              <a:rPr lang="en-US" smtClean="0"/>
              <a:t>29</a:t>
            </a:fld>
            <a:endParaRPr lang="en-US"/>
          </a:p>
        </p:txBody>
      </p:sp>
      <p:grpSp>
        <p:nvGrpSpPr>
          <p:cNvPr id="12" name="Group">
            <a:extLst>
              <a:ext uri="{FF2B5EF4-FFF2-40B4-BE49-F238E27FC236}">
                <a16:creationId xmlns:a16="http://schemas.microsoft.com/office/drawing/2014/main" id="{8C8EEAFC-4689-31D6-A81D-C406BBCBCB9A}"/>
              </a:ext>
            </a:extLst>
          </p:cNvPr>
          <p:cNvGrpSpPr/>
          <p:nvPr/>
        </p:nvGrpSpPr>
        <p:grpSpPr>
          <a:xfrm>
            <a:off x="4189954" y="2125764"/>
            <a:ext cx="1527742" cy="1387344"/>
            <a:chOff x="0" y="0"/>
            <a:chExt cx="1483708" cy="1478426"/>
          </a:xfrm>
        </p:grpSpPr>
        <p:sp>
          <p:nvSpPr>
            <p:cNvPr id="13" name="Key">
              <a:extLst>
                <a:ext uri="{FF2B5EF4-FFF2-40B4-BE49-F238E27FC236}">
                  <a16:creationId xmlns:a16="http://schemas.microsoft.com/office/drawing/2014/main" id="{A386E2AF-0F5E-9C05-D3EA-35EA0A33F8A7}"/>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4" name="amazon.com private key">
              <a:extLst>
                <a:ext uri="{FF2B5EF4-FFF2-40B4-BE49-F238E27FC236}">
                  <a16:creationId xmlns:a16="http://schemas.microsoft.com/office/drawing/2014/main" id="{3AA0873D-74D7-50EE-0964-8FB1E73139EC}"/>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pic>
        <p:nvPicPr>
          <p:cNvPr id="19" name="Picture 18" descr="A billboard with a blue sky&#10;&#10;Description automatically generated">
            <a:extLst>
              <a:ext uri="{FF2B5EF4-FFF2-40B4-BE49-F238E27FC236}">
                <a16:creationId xmlns:a16="http://schemas.microsoft.com/office/drawing/2014/main" id="{539B815A-B2BD-3CCC-48B5-3A04B26C52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45627" y="3268827"/>
            <a:ext cx="3874976" cy="2582671"/>
          </a:xfrm>
          <a:prstGeom prst="rect">
            <a:avLst/>
          </a:prstGeom>
        </p:spPr>
      </p:pic>
      <p:grpSp>
        <p:nvGrpSpPr>
          <p:cNvPr id="15" name="Group">
            <a:extLst>
              <a:ext uri="{FF2B5EF4-FFF2-40B4-BE49-F238E27FC236}">
                <a16:creationId xmlns:a16="http://schemas.microsoft.com/office/drawing/2014/main" id="{E541ADDC-7D95-48D2-B4A1-0E1E1E323DB8}"/>
              </a:ext>
            </a:extLst>
          </p:cNvPr>
          <p:cNvGrpSpPr/>
          <p:nvPr/>
        </p:nvGrpSpPr>
        <p:grpSpPr>
          <a:xfrm>
            <a:off x="9995452" y="3606837"/>
            <a:ext cx="1527743" cy="1387342"/>
            <a:chOff x="0" y="0"/>
            <a:chExt cx="1483708" cy="1478425"/>
          </a:xfrm>
        </p:grpSpPr>
        <p:sp>
          <p:nvSpPr>
            <p:cNvPr id="16" name="Key">
              <a:extLst>
                <a:ext uri="{FF2B5EF4-FFF2-40B4-BE49-F238E27FC236}">
                  <a16:creationId xmlns:a16="http://schemas.microsoft.com/office/drawing/2014/main" id="{556A1552-3DE1-8FB5-D072-BB06E69A6BE1}"/>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7" name="amazon.com public key">
              <a:extLst>
                <a:ext uri="{FF2B5EF4-FFF2-40B4-BE49-F238E27FC236}">
                  <a16:creationId xmlns:a16="http://schemas.microsoft.com/office/drawing/2014/main" id="{C6F01042-9FA2-EA3A-C209-1A031CDD0166}"/>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sp>
        <p:nvSpPr>
          <p:cNvPr id="20" name="TextBox 19">
            <a:extLst>
              <a:ext uri="{FF2B5EF4-FFF2-40B4-BE49-F238E27FC236}">
                <a16:creationId xmlns:a16="http://schemas.microsoft.com/office/drawing/2014/main" id="{1012D76C-309C-03B4-1B33-7B0F29D084AF}"/>
              </a:ext>
            </a:extLst>
          </p:cNvPr>
          <p:cNvSpPr txBox="1"/>
          <p:nvPr/>
        </p:nvSpPr>
        <p:spPr>
          <a:xfrm>
            <a:off x="8488228" y="3858632"/>
            <a:ext cx="2113511" cy="7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accent6">
                    <a:lumMod val="75000"/>
                  </a:schemeClr>
                </a:solidFill>
                <a:latin typeface="Broadway" panose="04040905080B02020502" pitchFamily="82" charset="0"/>
              </a:rPr>
              <a:t>BLAIR'S KEY:</a:t>
            </a:r>
          </a:p>
        </p:txBody>
      </p:sp>
      <p:pic>
        <p:nvPicPr>
          <p:cNvPr id="7" name="Picture 6" descr="A drawing of a stick figure&#10;&#10;Description automatically generated">
            <a:extLst>
              <a:ext uri="{FF2B5EF4-FFF2-40B4-BE49-F238E27FC236}">
                <a16:creationId xmlns:a16="http://schemas.microsoft.com/office/drawing/2014/main" id="{5945C514-9E0D-B0F2-9E78-CBF724301EF6}"/>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l="25839" r="32120"/>
          <a:stretch/>
        </p:blipFill>
        <p:spPr>
          <a:xfrm>
            <a:off x="2782027" y="1559442"/>
            <a:ext cx="991842" cy="1132645"/>
          </a:xfrm>
          <a:prstGeom prst="rect">
            <a:avLst/>
          </a:prstGeom>
        </p:spPr>
      </p:pic>
    </p:spTree>
    <p:extLst>
      <p:ext uri="{BB962C8B-B14F-4D97-AF65-F5344CB8AC3E}">
        <p14:creationId xmlns:p14="http://schemas.microsoft.com/office/powerpoint/2010/main" val="1982798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96010-2848-3F79-FC80-A141A47E7F3F}"/>
              </a:ext>
            </a:extLst>
          </p:cNvPr>
          <p:cNvSpPr>
            <a:spLocks noGrp="1"/>
          </p:cNvSpPr>
          <p:nvPr>
            <p:ph type="title"/>
          </p:nvPr>
        </p:nvSpPr>
        <p:spPr/>
        <p:txBody>
          <a:bodyPr/>
          <a:lstStyle/>
          <a:p>
            <a:r>
              <a:rPr lang="en-US" dirty="0"/>
              <a:t>Outline of this lecture</a:t>
            </a:r>
          </a:p>
        </p:txBody>
      </p:sp>
      <p:sp>
        <p:nvSpPr>
          <p:cNvPr id="3" name="Content Placeholder 2">
            <a:extLst>
              <a:ext uri="{FF2B5EF4-FFF2-40B4-BE49-F238E27FC236}">
                <a16:creationId xmlns:a16="http://schemas.microsoft.com/office/drawing/2014/main" id="{8EF9911C-7C41-FC72-C3DB-359B3DDE35C7}"/>
              </a:ext>
            </a:extLst>
          </p:cNvPr>
          <p:cNvSpPr>
            <a:spLocks noGrp="1"/>
          </p:cNvSpPr>
          <p:nvPr>
            <p:ph idx="1"/>
          </p:nvPr>
        </p:nvSpPr>
        <p:spPr/>
        <p:txBody>
          <a:bodyPr/>
          <a:lstStyle/>
          <a:p>
            <a:pPr marL="514350" indent="-514350">
              <a:buFont typeface="+mj-lt"/>
              <a:buAutoNum type="arabicPeriod"/>
            </a:pPr>
            <a:r>
              <a:rPr lang="en-US" dirty="0"/>
              <a:t>Definition of key vocabulary</a:t>
            </a:r>
          </a:p>
          <a:p>
            <a:pPr marL="514350" indent="-514350">
              <a:buFont typeface="+mj-lt"/>
              <a:buAutoNum type="arabicPeriod"/>
            </a:pPr>
            <a:r>
              <a:rPr lang="en-US" dirty="0"/>
              <a:t>Some common vulnerabilities, and possible mitigations</a:t>
            </a:r>
          </a:p>
          <a:p>
            <a:pPr marL="514350" indent="-514350">
              <a:buFont typeface="+mj-lt"/>
              <a:buAutoNum type="arabicPeriod"/>
            </a:pPr>
            <a:r>
              <a:rPr lang="en-US" dirty="0"/>
              <a:t>Getting security right is about people as well as software.</a:t>
            </a:r>
          </a:p>
          <a:p>
            <a:pPr marL="514350"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2A7DE133-ADDD-9C96-A427-C9A2BD0FB364}"/>
              </a:ext>
            </a:extLst>
          </p:cNvPr>
          <p:cNvSpPr>
            <a:spLocks noGrp="1"/>
          </p:cNvSpPr>
          <p:nvPr>
            <p:ph type="sldNum" sz="quarter" idx="12"/>
          </p:nvPr>
        </p:nvSpPr>
        <p:spPr/>
        <p:txBody>
          <a:bodyPr/>
          <a:lstStyle/>
          <a:p>
            <a:fld id="{20F37917-FD3A-4669-9018-DA04BCDD3D75}" type="slidenum">
              <a:rPr lang="en-US" smtClean="0"/>
              <a:t>3</a:t>
            </a:fld>
            <a:endParaRPr lang="en-US"/>
          </a:p>
        </p:txBody>
      </p:sp>
    </p:spTree>
    <p:extLst>
      <p:ext uri="{BB962C8B-B14F-4D97-AF65-F5344CB8AC3E}">
        <p14:creationId xmlns:p14="http://schemas.microsoft.com/office/powerpoint/2010/main" val="10396259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AB8114-5DB0-7B4D-63FF-F57804B3D53A}"/>
              </a:ext>
            </a:extLst>
          </p:cNvPr>
          <p:cNvSpPr>
            <a:spLocks noGrp="1"/>
          </p:cNvSpPr>
          <p:nvPr>
            <p:ph type="title"/>
          </p:nvPr>
        </p:nvSpPr>
        <p:spPr/>
        <p:txBody>
          <a:bodyPr/>
          <a:lstStyle/>
          <a:p>
            <a:r>
              <a:rPr lang="en-US" dirty="0"/>
              <a:t>"Key" properties</a:t>
            </a:r>
          </a:p>
        </p:txBody>
      </p:sp>
      <p:sp>
        <p:nvSpPr>
          <p:cNvPr id="3" name="Content Placeholder 2">
            <a:extLst>
              <a:ext uri="{FF2B5EF4-FFF2-40B4-BE49-F238E27FC236}">
                <a16:creationId xmlns:a16="http://schemas.microsoft.com/office/drawing/2014/main" id="{813781CA-3EEA-4B43-A2A2-332ECC046462}"/>
              </a:ext>
            </a:extLst>
          </p:cNvPr>
          <p:cNvSpPr>
            <a:spLocks noGrp="1"/>
          </p:cNvSpPr>
          <p:nvPr>
            <p:ph idx="1"/>
          </p:nvPr>
        </p:nvSpPr>
        <p:spPr/>
        <p:txBody>
          <a:bodyPr/>
          <a:lstStyle/>
          <a:p>
            <a:r>
              <a:rPr lang="en-US" dirty="0"/>
              <a:t>A message encrypted with a with a public key can only be decrypted with the matching private key.</a:t>
            </a:r>
          </a:p>
          <a:p>
            <a:r>
              <a:rPr lang="en-US" dirty="0"/>
              <a:t>A message encrypted with a private key can be decrypted by the matching public key.</a:t>
            </a:r>
          </a:p>
          <a:p>
            <a:r>
              <a:rPr lang="en-US" dirty="0"/>
              <a:t>The owner of a private key keeps it secret and doesn't tell it to anyone,</a:t>
            </a:r>
          </a:p>
          <a:p>
            <a:r>
              <a:rPr lang="en-US" dirty="0"/>
              <a:t>Decrypting with the wrong key will return gibberish or raise an error.</a:t>
            </a:r>
          </a:p>
        </p:txBody>
      </p:sp>
      <p:sp>
        <p:nvSpPr>
          <p:cNvPr id="4" name="Slide Number Placeholder 3">
            <a:extLst>
              <a:ext uri="{FF2B5EF4-FFF2-40B4-BE49-F238E27FC236}">
                <a16:creationId xmlns:a16="http://schemas.microsoft.com/office/drawing/2014/main" id="{2A4DA84D-7323-C3FC-8041-89CD9164701C}"/>
              </a:ext>
            </a:extLst>
          </p:cNvPr>
          <p:cNvSpPr>
            <a:spLocks noGrp="1"/>
          </p:cNvSpPr>
          <p:nvPr>
            <p:ph type="sldNum" sz="quarter" idx="12"/>
          </p:nvPr>
        </p:nvSpPr>
        <p:spPr/>
        <p:txBody>
          <a:bodyPr/>
          <a:lstStyle/>
          <a:p>
            <a:fld id="{20F37917-FD3A-4669-9018-DA04BCDD3D75}" type="slidenum">
              <a:rPr lang="en-US" smtClean="0"/>
              <a:t>30</a:t>
            </a:fld>
            <a:endParaRPr lang="en-US"/>
          </a:p>
        </p:txBody>
      </p:sp>
    </p:spTree>
    <p:extLst>
      <p:ext uri="{BB962C8B-B14F-4D97-AF65-F5344CB8AC3E}">
        <p14:creationId xmlns:p14="http://schemas.microsoft.com/office/powerpoint/2010/main" val="22028027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5" name="Public/Private Key Encryption"/>
          <p:cNvSpPr txBox="1">
            <a:spLocks noGrp="1"/>
          </p:cNvSpPr>
          <p:nvPr>
            <p:ph type="title"/>
          </p:nvPr>
        </p:nvSpPr>
        <p:spPr>
          <a:prstGeom prst="rect">
            <a:avLst/>
          </a:prstGeom>
        </p:spPr>
        <p:txBody>
          <a:bodyPr>
            <a:normAutofit fontScale="90000"/>
          </a:bodyPr>
          <a:lstStyle/>
          <a:p>
            <a:r>
              <a:rPr lang="en-US" dirty="0"/>
              <a:t>A message encrypted with a public key can only be decrypted with the matching private key</a:t>
            </a:r>
            <a:endParaRPr dirty="0"/>
          </a:p>
        </p:txBody>
      </p:sp>
      <p:sp>
        <p:nvSpPr>
          <p:cNvPr id="316" name="Slide Number"/>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31</a:t>
            </a:fld>
            <a:endParaRPr/>
          </a:p>
        </p:txBody>
      </p:sp>
      <p:sp>
        <p:nvSpPr>
          <p:cNvPr id="317" name="Public Key"/>
          <p:cNvSpPr/>
          <p:nvPr/>
        </p:nvSpPr>
        <p:spPr>
          <a:xfrm>
            <a:off x="3231542" y="2420542"/>
            <a:ext cx="1623146" cy="690552"/>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b="1" dirty="0">
                <a:solidFill>
                  <a:schemeClr val="accent6"/>
                </a:solidFill>
              </a:rPr>
              <a:t>Public</a:t>
            </a:r>
            <a:r>
              <a:rPr sz="2000" dirty="0"/>
              <a:t> Key</a:t>
            </a:r>
          </a:p>
        </p:txBody>
      </p:sp>
      <p:sp>
        <p:nvSpPr>
          <p:cNvPr id="318" name="Private Key"/>
          <p:cNvSpPr/>
          <p:nvPr/>
        </p:nvSpPr>
        <p:spPr>
          <a:xfrm>
            <a:off x="7182826" y="2439786"/>
            <a:ext cx="1623146" cy="6905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2000" dirty="0">
                <a:solidFill>
                  <a:srgbClr val="FF0000"/>
                </a:solidFill>
              </a:rPr>
              <a:t>Private</a:t>
            </a:r>
            <a:r>
              <a:rPr sz="2000" dirty="0"/>
              <a:t> Key</a:t>
            </a:r>
          </a:p>
        </p:txBody>
      </p:sp>
      <p:sp>
        <p:nvSpPr>
          <p:cNvPr id="319" name="Plain text Message"/>
          <p:cNvSpPr/>
          <p:nvPr/>
        </p:nvSpPr>
        <p:spPr>
          <a:xfrm>
            <a:off x="161291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20" name="Encrypted Message"/>
          <p:cNvSpPr/>
          <p:nvPr/>
        </p:nvSpPr>
        <p:spPr>
          <a:xfrm>
            <a:off x="5468794" y="2342216"/>
            <a:ext cx="1254412"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Encrypted Message</a:t>
            </a:r>
          </a:p>
        </p:txBody>
      </p:sp>
      <p:sp>
        <p:nvSpPr>
          <p:cNvPr id="321" name="Plain text Message"/>
          <p:cNvSpPr/>
          <p:nvPr/>
        </p:nvSpPr>
        <p:spPr>
          <a:xfrm>
            <a:off x="905134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2" name="TextBox 1">
            <a:extLst>
              <a:ext uri="{FF2B5EF4-FFF2-40B4-BE49-F238E27FC236}">
                <a16:creationId xmlns:a16="http://schemas.microsoft.com/office/drawing/2014/main" id="{61D18D0E-F25D-1654-CBDA-C18B559F4453}"/>
              </a:ext>
            </a:extLst>
          </p:cNvPr>
          <p:cNvSpPr txBox="1"/>
          <p:nvPr/>
        </p:nvSpPr>
        <p:spPr>
          <a:xfrm>
            <a:off x="3771900" y="863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2052" name="Picture 4" descr="Vector clip art of copier paper icon | Free SVG">
            <a:extLst>
              <a:ext uri="{FF2B5EF4-FFF2-40B4-BE49-F238E27FC236}">
                <a16:creationId xmlns:a16="http://schemas.microsoft.com/office/drawing/2014/main" id="{DE336DE2-B88D-274E-557B-03CF18AE6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5338" y="3203368"/>
            <a:ext cx="2143125" cy="21431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a:extLst>
              <a:ext uri="{FF2B5EF4-FFF2-40B4-BE49-F238E27FC236}">
                <a16:creationId xmlns:a16="http://schemas.microsoft.com/office/drawing/2014/main" id="{B6235EC4-F1D8-49C6-DAD7-90E3F7744747}"/>
              </a:ext>
            </a:extLst>
          </p:cNvPr>
          <p:cNvGrpSpPr/>
          <p:nvPr/>
        </p:nvGrpSpPr>
        <p:grpSpPr>
          <a:xfrm>
            <a:off x="3189004" y="3730551"/>
            <a:ext cx="1527743" cy="1387342"/>
            <a:chOff x="0" y="0"/>
            <a:chExt cx="1483708" cy="1478425"/>
          </a:xfrm>
        </p:grpSpPr>
        <p:sp>
          <p:nvSpPr>
            <p:cNvPr id="5" name="Key">
              <a:extLst>
                <a:ext uri="{FF2B5EF4-FFF2-40B4-BE49-F238E27FC236}">
                  <a16:creationId xmlns:a16="http://schemas.microsoft.com/office/drawing/2014/main" id="{DC1BE921-90FA-C947-D6F0-303946107DD1}"/>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6" name="amazon.com public key">
              <a:extLst>
                <a:ext uri="{FF2B5EF4-FFF2-40B4-BE49-F238E27FC236}">
                  <a16:creationId xmlns:a16="http://schemas.microsoft.com/office/drawing/2014/main" id="{411F91D3-DA14-8D43-3AE2-66EF85439CC5}"/>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grpSp>
        <p:nvGrpSpPr>
          <p:cNvPr id="12" name="Group 11">
            <a:extLst>
              <a:ext uri="{FF2B5EF4-FFF2-40B4-BE49-F238E27FC236}">
                <a16:creationId xmlns:a16="http://schemas.microsoft.com/office/drawing/2014/main" id="{A64AD00A-F5AD-912D-A307-BEB51F3B04BF}"/>
              </a:ext>
            </a:extLst>
          </p:cNvPr>
          <p:cNvGrpSpPr/>
          <p:nvPr/>
        </p:nvGrpSpPr>
        <p:grpSpPr>
          <a:xfrm>
            <a:off x="5335100" y="3550228"/>
            <a:ext cx="1593914" cy="1521653"/>
            <a:chOff x="7300160" y="4834697"/>
            <a:chExt cx="1593914" cy="1521653"/>
          </a:xfrm>
        </p:grpSpPr>
        <p:sp>
          <p:nvSpPr>
            <p:cNvPr id="11" name="Rectangle 10">
              <a:extLst>
                <a:ext uri="{FF2B5EF4-FFF2-40B4-BE49-F238E27FC236}">
                  <a16:creationId xmlns:a16="http://schemas.microsoft.com/office/drawing/2014/main" id="{505ECB0F-6412-FE5D-E28E-773CEB598572}"/>
                </a:ext>
              </a:extLst>
            </p:cNvPr>
            <p:cNvSpPr/>
            <p:nvPr/>
          </p:nvSpPr>
          <p:spPr>
            <a:xfrm>
              <a:off x="7300160" y="4834697"/>
              <a:ext cx="1593914" cy="1492802"/>
            </a:xfrm>
            <a:prstGeom prst="rect">
              <a:avLst/>
            </a:prstGeom>
            <a:solidFill>
              <a:schemeClr val="accent6">
                <a:lumMod val="40000"/>
                <a:lumOff val="6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nvGrpSpPr>
            <p:cNvPr id="8" name="Group">
              <a:extLst>
                <a:ext uri="{FF2B5EF4-FFF2-40B4-BE49-F238E27FC236}">
                  <a16:creationId xmlns:a16="http://schemas.microsoft.com/office/drawing/2014/main" id="{FA75B241-A503-99A1-16F8-FB4D757B11A4}"/>
                </a:ext>
              </a:extLst>
            </p:cNvPr>
            <p:cNvGrpSpPr/>
            <p:nvPr/>
          </p:nvGrpSpPr>
          <p:grpSpPr>
            <a:xfrm>
              <a:off x="7300160" y="4969008"/>
              <a:ext cx="1527743" cy="1387342"/>
              <a:chOff x="0" y="0"/>
              <a:chExt cx="1483708" cy="1478425"/>
            </a:xfrm>
          </p:grpSpPr>
          <p:sp>
            <p:nvSpPr>
              <p:cNvPr id="9" name="Key">
                <a:extLst>
                  <a:ext uri="{FF2B5EF4-FFF2-40B4-BE49-F238E27FC236}">
                    <a16:creationId xmlns:a16="http://schemas.microsoft.com/office/drawing/2014/main" id="{957BE3B1-8AF0-B764-639C-F6988A7868DD}"/>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solidFill>
                  <a:schemeClr val="accent2">
                    <a:lumMod val="50000"/>
                  </a:schemeClr>
                </a:solid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0" name="amazon.com public key">
                <a:extLst>
                  <a:ext uri="{FF2B5EF4-FFF2-40B4-BE49-F238E27FC236}">
                    <a16:creationId xmlns:a16="http://schemas.microsoft.com/office/drawing/2014/main" id="{CBA4D3F8-D465-7FFA-A13E-F2135167C871}"/>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solidFill>
                  <a:schemeClr val="accent2">
                    <a:lumMod val="50000"/>
                  </a:schemeClr>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grpSp>
      <p:grpSp>
        <p:nvGrpSpPr>
          <p:cNvPr id="13" name="Group">
            <a:extLst>
              <a:ext uri="{FF2B5EF4-FFF2-40B4-BE49-F238E27FC236}">
                <a16:creationId xmlns:a16="http://schemas.microsoft.com/office/drawing/2014/main" id="{3B3F58EB-F32B-A69B-FD9A-228FA6BCD4EE}"/>
              </a:ext>
            </a:extLst>
          </p:cNvPr>
          <p:cNvGrpSpPr/>
          <p:nvPr/>
        </p:nvGrpSpPr>
        <p:grpSpPr>
          <a:xfrm>
            <a:off x="7163496" y="3655217"/>
            <a:ext cx="1527742" cy="1387344"/>
            <a:chOff x="0" y="0"/>
            <a:chExt cx="1483708" cy="1478426"/>
          </a:xfrm>
        </p:grpSpPr>
        <p:sp>
          <p:nvSpPr>
            <p:cNvPr id="14" name="Key">
              <a:extLst>
                <a:ext uri="{FF2B5EF4-FFF2-40B4-BE49-F238E27FC236}">
                  <a16:creationId xmlns:a16="http://schemas.microsoft.com/office/drawing/2014/main" id="{080D6E3A-31A6-BF7E-6B2A-A8A51A8AE909}"/>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5" name="amazon.com private key">
              <a:extLst>
                <a:ext uri="{FF2B5EF4-FFF2-40B4-BE49-F238E27FC236}">
                  <a16:creationId xmlns:a16="http://schemas.microsoft.com/office/drawing/2014/main" id="{11D0FF99-C09F-9C6E-B3C8-70324EF445A4}"/>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pic>
        <p:nvPicPr>
          <p:cNvPr id="16" name="Picture 4" descr="Vector clip art of copier paper icon | Free SVG">
            <a:extLst>
              <a:ext uri="{FF2B5EF4-FFF2-40B4-BE49-F238E27FC236}">
                <a16:creationId xmlns:a16="http://schemas.microsoft.com/office/drawing/2014/main" id="{0BF74599-0D3C-B525-679C-E73E82F216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15671" y="3142693"/>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20" name="Plus Sign 19">
            <a:extLst>
              <a:ext uri="{FF2B5EF4-FFF2-40B4-BE49-F238E27FC236}">
                <a16:creationId xmlns:a16="http://schemas.microsoft.com/office/drawing/2014/main" id="{DDDBB5E9-E72F-628E-4701-265BB398A3A2}"/>
              </a:ext>
            </a:extLst>
          </p:cNvPr>
          <p:cNvSpPr/>
          <p:nvPr/>
        </p:nvSpPr>
        <p:spPr>
          <a:xfrm>
            <a:off x="2803428" y="3853855"/>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Equals 20">
            <a:extLst>
              <a:ext uri="{FF2B5EF4-FFF2-40B4-BE49-F238E27FC236}">
                <a16:creationId xmlns:a16="http://schemas.microsoft.com/office/drawing/2014/main" id="{B45414F5-C9FA-C150-C5A4-01C217C69348}"/>
              </a:ext>
            </a:extLst>
          </p:cNvPr>
          <p:cNvSpPr/>
          <p:nvPr/>
        </p:nvSpPr>
        <p:spPr>
          <a:xfrm>
            <a:off x="4259546" y="3819258"/>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Plus Sign 21">
            <a:extLst>
              <a:ext uri="{FF2B5EF4-FFF2-40B4-BE49-F238E27FC236}">
                <a16:creationId xmlns:a16="http://schemas.microsoft.com/office/drawing/2014/main" id="{52CFC4BB-CF02-0FE6-D689-BBFBEE429B26}"/>
              </a:ext>
            </a:extLst>
          </p:cNvPr>
          <p:cNvSpPr/>
          <p:nvPr/>
        </p:nvSpPr>
        <p:spPr>
          <a:xfrm>
            <a:off x="6931584" y="3766529"/>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3" name="Equals 22">
            <a:extLst>
              <a:ext uri="{FF2B5EF4-FFF2-40B4-BE49-F238E27FC236}">
                <a16:creationId xmlns:a16="http://schemas.microsoft.com/office/drawing/2014/main" id="{C05ABEA6-088A-ADB3-D4A3-4B4BCAE25297}"/>
              </a:ext>
            </a:extLst>
          </p:cNvPr>
          <p:cNvSpPr/>
          <p:nvPr/>
        </p:nvSpPr>
        <p:spPr>
          <a:xfrm>
            <a:off x="8166031" y="3777819"/>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4" name="TextBox 23">
            <a:extLst>
              <a:ext uri="{FF2B5EF4-FFF2-40B4-BE49-F238E27FC236}">
                <a16:creationId xmlns:a16="http://schemas.microsoft.com/office/drawing/2014/main" id="{DBCE68F6-AB54-7037-3244-A9811415F509}"/>
              </a:ext>
            </a:extLst>
          </p:cNvPr>
          <p:cNvSpPr txBox="1"/>
          <p:nvPr/>
        </p:nvSpPr>
        <p:spPr>
          <a:xfrm>
            <a:off x="8166031" y="5191382"/>
            <a:ext cx="3372253" cy="132556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Confidentiality achieved!</a:t>
            </a:r>
          </a:p>
        </p:txBody>
      </p:sp>
      <p:sp>
        <p:nvSpPr>
          <p:cNvPr id="25" name="TextBox 24">
            <a:extLst>
              <a:ext uri="{FF2B5EF4-FFF2-40B4-BE49-F238E27FC236}">
                <a16:creationId xmlns:a16="http://schemas.microsoft.com/office/drawing/2014/main" id="{78F29AFD-125D-EBDC-D6A3-F18521F7EA50}"/>
              </a:ext>
            </a:extLst>
          </p:cNvPr>
          <p:cNvSpPr txBox="1"/>
          <p:nvPr/>
        </p:nvSpPr>
        <p:spPr>
          <a:xfrm>
            <a:off x="4456914" y="5416965"/>
            <a:ext cx="3231788" cy="69055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Only Blair has the key to decrypt the message!</a:t>
            </a:r>
          </a:p>
        </p:txBody>
      </p:sp>
    </p:spTree>
  </p:cSld>
  <p:clrMapOvr>
    <a:masterClrMapping/>
  </p:clrMapOvr>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par>
                                <p:cTn id="12" presetID="10" presetClass="entr" presetSubtype="0"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par>
                          <p:cTn id="18" fill="hold">
                            <p:stCondLst>
                              <p:cond delay="500"/>
                            </p:stCondLst>
                            <p:childTnLst>
                              <p:par>
                                <p:cTn id="19" presetID="10" presetClass="entr" presetSubtype="0" fill="hold" nodeType="afterEffect">
                                  <p:stCondLst>
                                    <p:cond delay="100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par>
                          <p:cTn id="38" fill="hold">
                            <p:stCondLst>
                              <p:cond delay="500"/>
                            </p:stCondLst>
                            <p:childTnLst>
                              <p:par>
                                <p:cTn id="39" presetID="10" presetClass="entr" presetSubtype="0" fill="hold" nodeType="afterEffect">
                                  <p:stCondLst>
                                    <p:cond delay="100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5" name="Public/Private Key Encryption"/>
          <p:cNvSpPr txBox="1">
            <a:spLocks noGrp="1"/>
          </p:cNvSpPr>
          <p:nvPr>
            <p:ph type="title"/>
          </p:nvPr>
        </p:nvSpPr>
        <p:spPr>
          <a:prstGeom prst="rect">
            <a:avLst/>
          </a:prstGeom>
        </p:spPr>
        <p:txBody>
          <a:bodyPr>
            <a:normAutofit/>
          </a:bodyPr>
          <a:lstStyle/>
          <a:p>
            <a:r>
              <a:rPr lang="en-US" dirty="0"/>
              <a:t>Encrypt messages with the sender's </a:t>
            </a:r>
            <a:r>
              <a:rPr lang="en-US" dirty="0">
                <a:solidFill>
                  <a:srgbClr val="FF0000"/>
                </a:solidFill>
              </a:rPr>
              <a:t>private</a:t>
            </a:r>
            <a:r>
              <a:rPr lang="en-US" dirty="0"/>
              <a:t> key to ensure integrity</a:t>
            </a:r>
            <a:endParaRPr dirty="0"/>
          </a:p>
        </p:txBody>
      </p:sp>
      <p:sp>
        <p:nvSpPr>
          <p:cNvPr id="316" name="Slide Number"/>
          <p:cNvSpPr txBox="1">
            <a:spLocks noGrp="1"/>
          </p:cNvSpPr>
          <p:nvPr>
            <p:ph type="sldNum" sz="quarter" idx="1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32</a:t>
            </a:fld>
            <a:endParaRPr/>
          </a:p>
        </p:txBody>
      </p:sp>
      <p:sp>
        <p:nvSpPr>
          <p:cNvPr id="317" name="Public Key"/>
          <p:cNvSpPr/>
          <p:nvPr/>
        </p:nvSpPr>
        <p:spPr>
          <a:xfrm>
            <a:off x="3231542" y="2420542"/>
            <a:ext cx="1623146" cy="690552"/>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lang="en-US" sz="2000" dirty="0">
                <a:solidFill>
                  <a:srgbClr val="FF0000"/>
                </a:solidFill>
              </a:rPr>
              <a:t>Private</a:t>
            </a:r>
            <a:r>
              <a:rPr sz="2000" dirty="0"/>
              <a:t> Key</a:t>
            </a:r>
          </a:p>
        </p:txBody>
      </p:sp>
      <p:sp>
        <p:nvSpPr>
          <p:cNvPr id="318" name="Private Key"/>
          <p:cNvSpPr/>
          <p:nvPr/>
        </p:nvSpPr>
        <p:spPr>
          <a:xfrm>
            <a:off x="7182826" y="2439786"/>
            <a:ext cx="1623146" cy="6905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lang="en-US" sz="2000" dirty="0">
                <a:solidFill>
                  <a:schemeClr val="accent6"/>
                </a:solidFill>
              </a:rPr>
              <a:t>Public</a:t>
            </a:r>
            <a:r>
              <a:rPr sz="2000" dirty="0"/>
              <a:t> Key</a:t>
            </a:r>
          </a:p>
        </p:txBody>
      </p:sp>
      <p:sp>
        <p:nvSpPr>
          <p:cNvPr id="319" name="Plain text Message"/>
          <p:cNvSpPr/>
          <p:nvPr/>
        </p:nvSpPr>
        <p:spPr>
          <a:xfrm>
            <a:off x="161291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20" name="Encrypted Message"/>
          <p:cNvSpPr/>
          <p:nvPr/>
        </p:nvSpPr>
        <p:spPr>
          <a:xfrm>
            <a:off x="5468794" y="2342216"/>
            <a:ext cx="1254412"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Encrypted Message</a:t>
            </a:r>
          </a:p>
        </p:txBody>
      </p:sp>
      <p:sp>
        <p:nvSpPr>
          <p:cNvPr id="321" name="Plain text Message"/>
          <p:cNvSpPr/>
          <p:nvPr/>
        </p:nvSpPr>
        <p:spPr>
          <a:xfrm>
            <a:off x="905134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2" name="TextBox 1">
            <a:extLst>
              <a:ext uri="{FF2B5EF4-FFF2-40B4-BE49-F238E27FC236}">
                <a16:creationId xmlns:a16="http://schemas.microsoft.com/office/drawing/2014/main" id="{61D18D0E-F25D-1654-CBDA-C18B559F4453}"/>
              </a:ext>
            </a:extLst>
          </p:cNvPr>
          <p:cNvSpPr txBox="1"/>
          <p:nvPr/>
        </p:nvSpPr>
        <p:spPr>
          <a:xfrm>
            <a:off x="3771900" y="863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2052" name="Picture 4" descr="Vector clip art of copier paper icon | Free SVG">
            <a:extLst>
              <a:ext uri="{FF2B5EF4-FFF2-40B4-BE49-F238E27FC236}">
                <a16:creationId xmlns:a16="http://schemas.microsoft.com/office/drawing/2014/main" id="{DE336DE2-B88D-274E-557B-03CF18AE6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86029" y="3089297"/>
            <a:ext cx="2143125" cy="21431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a:extLst>
              <a:ext uri="{FF2B5EF4-FFF2-40B4-BE49-F238E27FC236}">
                <a16:creationId xmlns:a16="http://schemas.microsoft.com/office/drawing/2014/main" id="{B6235EC4-F1D8-49C6-DAD7-90E3F7744747}"/>
              </a:ext>
            </a:extLst>
          </p:cNvPr>
          <p:cNvGrpSpPr/>
          <p:nvPr/>
        </p:nvGrpSpPr>
        <p:grpSpPr>
          <a:xfrm>
            <a:off x="7177340" y="3655688"/>
            <a:ext cx="1527743" cy="1387342"/>
            <a:chOff x="0" y="0"/>
            <a:chExt cx="1483708" cy="1478425"/>
          </a:xfrm>
        </p:grpSpPr>
        <p:sp>
          <p:nvSpPr>
            <p:cNvPr id="5" name="Key">
              <a:extLst>
                <a:ext uri="{FF2B5EF4-FFF2-40B4-BE49-F238E27FC236}">
                  <a16:creationId xmlns:a16="http://schemas.microsoft.com/office/drawing/2014/main" id="{DC1BE921-90FA-C947-D6F0-303946107DD1}"/>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6" name="amazon.com public key">
              <a:extLst>
                <a:ext uri="{FF2B5EF4-FFF2-40B4-BE49-F238E27FC236}">
                  <a16:creationId xmlns:a16="http://schemas.microsoft.com/office/drawing/2014/main" id="{411F91D3-DA14-8D43-3AE2-66EF85439CC5}"/>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sp>
        <p:nvSpPr>
          <p:cNvPr id="11" name="Rectangle 10">
            <a:extLst>
              <a:ext uri="{FF2B5EF4-FFF2-40B4-BE49-F238E27FC236}">
                <a16:creationId xmlns:a16="http://schemas.microsoft.com/office/drawing/2014/main" id="{505ECB0F-6412-FE5D-E28E-773CEB598572}"/>
              </a:ext>
            </a:extLst>
          </p:cNvPr>
          <p:cNvSpPr/>
          <p:nvPr/>
        </p:nvSpPr>
        <p:spPr>
          <a:xfrm>
            <a:off x="5335100" y="3550228"/>
            <a:ext cx="1593914" cy="1492802"/>
          </a:xfrm>
          <a:prstGeom prst="rect">
            <a:avLst/>
          </a:prstGeom>
          <a:solidFill>
            <a:schemeClr val="accent6">
              <a:lumMod val="40000"/>
              <a:lumOff val="6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nvGrpSpPr>
          <p:cNvPr id="13" name="Group">
            <a:extLst>
              <a:ext uri="{FF2B5EF4-FFF2-40B4-BE49-F238E27FC236}">
                <a16:creationId xmlns:a16="http://schemas.microsoft.com/office/drawing/2014/main" id="{3B3F58EB-F32B-A69B-FD9A-228FA6BCD4EE}"/>
              </a:ext>
            </a:extLst>
          </p:cNvPr>
          <p:cNvGrpSpPr/>
          <p:nvPr/>
        </p:nvGrpSpPr>
        <p:grpSpPr>
          <a:xfrm>
            <a:off x="3303472" y="3733280"/>
            <a:ext cx="1527742" cy="1387344"/>
            <a:chOff x="0" y="0"/>
            <a:chExt cx="1483708" cy="1478426"/>
          </a:xfrm>
        </p:grpSpPr>
        <p:sp>
          <p:nvSpPr>
            <p:cNvPr id="14" name="Key">
              <a:extLst>
                <a:ext uri="{FF2B5EF4-FFF2-40B4-BE49-F238E27FC236}">
                  <a16:creationId xmlns:a16="http://schemas.microsoft.com/office/drawing/2014/main" id="{080D6E3A-31A6-BF7E-6B2A-A8A51A8AE909}"/>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5" name="amazon.com private key">
              <a:extLst>
                <a:ext uri="{FF2B5EF4-FFF2-40B4-BE49-F238E27FC236}">
                  <a16:creationId xmlns:a16="http://schemas.microsoft.com/office/drawing/2014/main" id="{11D0FF99-C09F-9C6E-B3C8-70324EF445A4}"/>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pic>
        <p:nvPicPr>
          <p:cNvPr id="16" name="Picture 4" descr="Vector clip art of copier paper icon | Free SVG">
            <a:extLst>
              <a:ext uri="{FF2B5EF4-FFF2-40B4-BE49-F238E27FC236}">
                <a16:creationId xmlns:a16="http://schemas.microsoft.com/office/drawing/2014/main" id="{0BF74599-0D3C-B525-679C-E73E82F216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15671" y="3142693"/>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20" name="Plus Sign 19">
            <a:extLst>
              <a:ext uri="{FF2B5EF4-FFF2-40B4-BE49-F238E27FC236}">
                <a16:creationId xmlns:a16="http://schemas.microsoft.com/office/drawing/2014/main" id="{DDDBB5E9-E72F-628E-4701-265BB398A3A2}"/>
              </a:ext>
            </a:extLst>
          </p:cNvPr>
          <p:cNvSpPr/>
          <p:nvPr/>
        </p:nvSpPr>
        <p:spPr>
          <a:xfrm>
            <a:off x="2803428" y="3853855"/>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Equals 20">
            <a:extLst>
              <a:ext uri="{FF2B5EF4-FFF2-40B4-BE49-F238E27FC236}">
                <a16:creationId xmlns:a16="http://schemas.microsoft.com/office/drawing/2014/main" id="{B45414F5-C9FA-C150-C5A4-01C217C69348}"/>
              </a:ext>
            </a:extLst>
          </p:cNvPr>
          <p:cNvSpPr/>
          <p:nvPr/>
        </p:nvSpPr>
        <p:spPr>
          <a:xfrm>
            <a:off x="4259546" y="3819258"/>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Plus Sign 21">
            <a:extLst>
              <a:ext uri="{FF2B5EF4-FFF2-40B4-BE49-F238E27FC236}">
                <a16:creationId xmlns:a16="http://schemas.microsoft.com/office/drawing/2014/main" id="{52CFC4BB-CF02-0FE6-D689-BBFBEE429B26}"/>
              </a:ext>
            </a:extLst>
          </p:cNvPr>
          <p:cNvSpPr/>
          <p:nvPr/>
        </p:nvSpPr>
        <p:spPr>
          <a:xfrm>
            <a:off x="6931584" y="3766529"/>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3" name="Equals 22">
            <a:extLst>
              <a:ext uri="{FF2B5EF4-FFF2-40B4-BE49-F238E27FC236}">
                <a16:creationId xmlns:a16="http://schemas.microsoft.com/office/drawing/2014/main" id="{C05ABEA6-088A-ADB3-D4A3-4B4BCAE25297}"/>
              </a:ext>
            </a:extLst>
          </p:cNvPr>
          <p:cNvSpPr/>
          <p:nvPr/>
        </p:nvSpPr>
        <p:spPr>
          <a:xfrm>
            <a:off x="8166031" y="3777819"/>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4" name="TextBox 23">
            <a:extLst>
              <a:ext uri="{FF2B5EF4-FFF2-40B4-BE49-F238E27FC236}">
                <a16:creationId xmlns:a16="http://schemas.microsoft.com/office/drawing/2014/main" id="{DBCE68F6-AB54-7037-3244-A9811415F509}"/>
              </a:ext>
            </a:extLst>
          </p:cNvPr>
          <p:cNvSpPr txBox="1"/>
          <p:nvPr/>
        </p:nvSpPr>
        <p:spPr>
          <a:xfrm>
            <a:off x="8166031" y="5191382"/>
            <a:ext cx="3372253" cy="132556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Integrity achieved!</a:t>
            </a:r>
          </a:p>
        </p:txBody>
      </p:sp>
      <p:sp>
        <p:nvSpPr>
          <p:cNvPr id="25" name="TextBox 24">
            <a:extLst>
              <a:ext uri="{FF2B5EF4-FFF2-40B4-BE49-F238E27FC236}">
                <a16:creationId xmlns:a16="http://schemas.microsoft.com/office/drawing/2014/main" id="{78F29AFD-125D-EBDC-D6A3-F18521F7EA50}"/>
              </a:ext>
            </a:extLst>
          </p:cNvPr>
          <p:cNvSpPr txBox="1"/>
          <p:nvPr/>
        </p:nvSpPr>
        <p:spPr>
          <a:xfrm>
            <a:off x="4456914" y="5416965"/>
            <a:ext cx="3231788" cy="69055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Only Blair has the key this was locked with!</a:t>
            </a:r>
          </a:p>
        </p:txBody>
      </p:sp>
      <p:grpSp>
        <p:nvGrpSpPr>
          <p:cNvPr id="3" name="Group">
            <a:extLst>
              <a:ext uri="{FF2B5EF4-FFF2-40B4-BE49-F238E27FC236}">
                <a16:creationId xmlns:a16="http://schemas.microsoft.com/office/drawing/2014/main" id="{74F69308-0FA9-A2D4-BC20-BE4986B8E6DA}"/>
              </a:ext>
            </a:extLst>
          </p:cNvPr>
          <p:cNvGrpSpPr/>
          <p:nvPr/>
        </p:nvGrpSpPr>
        <p:grpSpPr>
          <a:xfrm>
            <a:off x="5395316" y="3733280"/>
            <a:ext cx="1527742" cy="1387344"/>
            <a:chOff x="0" y="0"/>
            <a:chExt cx="1483708" cy="1478426"/>
          </a:xfrm>
        </p:grpSpPr>
        <p:sp>
          <p:nvSpPr>
            <p:cNvPr id="7" name="Key">
              <a:extLst>
                <a:ext uri="{FF2B5EF4-FFF2-40B4-BE49-F238E27FC236}">
                  <a16:creationId xmlns:a16="http://schemas.microsoft.com/office/drawing/2014/main" id="{5468A504-E07F-F986-56A9-2A79C85057FB}"/>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7" name="amazon.com private key">
              <a:extLst>
                <a:ext uri="{FF2B5EF4-FFF2-40B4-BE49-F238E27FC236}">
                  <a16:creationId xmlns:a16="http://schemas.microsoft.com/office/drawing/2014/main" id="{1359AC21-5B68-BA42-F083-A89464D9DFAC}"/>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spTree>
    <p:extLst>
      <p:ext uri="{BB962C8B-B14F-4D97-AF65-F5344CB8AC3E}">
        <p14:creationId xmlns:p14="http://schemas.microsoft.com/office/powerpoint/2010/main" val="4141522674"/>
      </p:ext>
    </p:extLst>
  </p:cSld>
  <p:clrMapOvr>
    <a:masterClrMapping/>
  </p:clrMapOvr>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fade">
                                      <p:cBhvr>
                                        <p:cTn id="14" dur="500"/>
                                        <p:tgtEl>
                                          <p:spTgt spid="23"/>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500"/>
                                        <p:tgtEl>
                                          <p:spTgt spid="2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par>
                                <p:cTn id="28" presetID="10" presetClass="entr" presetSubtype="0" fill="hold" nodeType="with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fade">
                                      <p:cBhvr>
                                        <p:cTn id="30" dur="500"/>
                                        <p:tgtEl>
                                          <p:spTgt spid="4"/>
                                        </p:tgtEl>
                                      </p:cBhvr>
                                    </p:animEffect>
                                  </p:childTnLst>
                                </p:cTn>
                              </p:par>
                              <p:par>
                                <p:cTn id="31" presetID="10" presetClass="entr" presetSubtype="0" fill="hold"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par>
                          <p:cTn id="34" fill="hold">
                            <p:stCondLst>
                              <p:cond delay="500"/>
                            </p:stCondLst>
                            <p:childTnLst>
                              <p:par>
                                <p:cTn id="35" presetID="10" presetClass="entr" presetSubtype="0" fill="hold" nodeType="afterEffect">
                                  <p:stCondLst>
                                    <p:cond delay="100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24"/>
                                        </p:tgtEl>
                                        <p:attrNameLst>
                                          <p:attrName>style.visibility</p:attrName>
                                        </p:attrNameLst>
                                      </p:cBhvr>
                                      <p:to>
                                        <p:strVal val="visible"/>
                                      </p:to>
                                    </p:set>
                                  </p:childTnLst>
                                </p:cTn>
                              </p:par>
                              <p:par>
                                <p:cTn id="42" presetID="10" presetClass="entr" presetSubtype="0" fill="hold" nodeType="with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fade">
                                      <p:cBhvr>
                                        <p:cTn id="4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63FFEF9-CC86-019E-6406-00D19A22D98E}"/>
              </a:ext>
            </a:extLst>
          </p:cNvPr>
          <p:cNvSpPr>
            <a:spLocks noGrp="1"/>
          </p:cNvSpPr>
          <p:nvPr>
            <p:ph type="title"/>
          </p:nvPr>
        </p:nvSpPr>
        <p:spPr/>
        <p:txBody>
          <a:bodyPr/>
          <a:lstStyle/>
          <a:p>
            <a:r>
              <a:rPr lang="en-US" dirty="0"/>
              <a:t>In a nutshell…</a:t>
            </a:r>
          </a:p>
        </p:txBody>
      </p:sp>
      <p:sp>
        <p:nvSpPr>
          <p:cNvPr id="4" name="Slide Number Placeholder 3">
            <a:extLst>
              <a:ext uri="{FF2B5EF4-FFF2-40B4-BE49-F238E27FC236}">
                <a16:creationId xmlns:a16="http://schemas.microsoft.com/office/drawing/2014/main" id="{2F81E286-D3B4-AA60-DDE1-E71FE831D259}"/>
              </a:ext>
            </a:extLst>
          </p:cNvPr>
          <p:cNvSpPr>
            <a:spLocks noGrp="1"/>
          </p:cNvSpPr>
          <p:nvPr>
            <p:ph type="sldNum" sz="quarter" idx="12"/>
          </p:nvPr>
        </p:nvSpPr>
        <p:spPr/>
        <p:txBody>
          <a:bodyPr/>
          <a:lstStyle/>
          <a:p>
            <a:fld id="{20F37917-FD3A-4669-9018-DA04BCDD3D75}" type="slidenum">
              <a:rPr lang="en-US" smtClean="0"/>
              <a:t>33</a:t>
            </a:fld>
            <a:endParaRPr lang="en-US"/>
          </a:p>
        </p:txBody>
      </p:sp>
      <p:graphicFrame>
        <p:nvGraphicFramePr>
          <p:cNvPr id="6" name="Table 5">
            <a:extLst>
              <a:ext uri="{FF2B5EF4-FFF2-40B4-BE49-F238E27FC236}">
                <a16:creationId xmlns:a16="http://schemas.microsoft.com/office/drawing/2014/main" id="{0B398B86-854A-8AB2-3583-112D9458378C}"/>
              </a:ext>
            </a:extLst>
          </p:cNvPr>
          <p:cNvGraphicFramePr>
            <a:graphicFrameLocks noGrp="1"/>
          </p:cNvGraphicFramePr>
          <p:nvPr>
            <p:extLst>
              <p:ext uri="{D42A27DB-BD31-4B8C-83A1-F6EECF244321}">
                <p14:modId xmlns:p14="http://schemas.microsoft.com/office/powerpoint/2010/main" val="482988798"/>
              </p:ext>
            </p:extLst>
          </p:nvPr>
        </p:nvGraphicFramePr>
        <p:xfrm>
          <a:off x="943429" y="1615916"/>
          <a:ext cx="10257972" cy="4588941"/>
        </p:xfrm>
        <a:graphic>
          <a:graphicData uri="http://schemas.openxmlformats.org/drawingml/2006/table">
            <a:tbl>
              <a:tblPr firstRow="1" bandRow="1">
                <a:tableStyleId>{5C22544A-7EE6-4342-B048-85BDC9FD1C3A}</a:tableStyleId>
              </a:tblPr>
              <a:tblGrid>
                <a:gridCol w="3419324">
                  <a:extLst>
                    <a:ext uri="{9D8B030D-6E8A-4147-A177-3AD203B41FA5}">
                      <a16:colId xmlns:a16="http://schemas.microsoft.com/office/drawing/2014/main" val="1789552600"/>
                    </a:ext>
                  </a:extLst>
                </a:gridCol>
                <a:gridCol w="3419324">
                  <a:extLst>
                    <a:ext uri="{9D8B030D-6E8A-4147-A177-3AD203B41FA5}">
                      <a16:colId xmlns:a16="http://schemas.microsoft.com/office/drawing/2014/main" val="886933703"/>
                    </a:ext>
                  </a:extLst>
                </a:gridCol>
                <a:gridCol w="3419324">
                  <a:extLst>
                    <a:ext uri="{9D8B030D-6E8A-4147-A177-3AD203B41FA5}">
                      <a16:colId xmlns:a16="http://schemas.microsoft.com/office/drawing/2014/main" val="1532123888"/>
                    </a:ext>
                  </a:extLst>
                </a:gridCol>
              </a:tblGrid>
              <a:tr h="986311">
                <a:tc>
                  <a:txBody>
                    <a:bodyPr/>
                    <a:lstStyle/>
                    <a:p>
                      <a:r>
                        <a:rPr lang="en-US" sz="2800" dirty="0"/>
                        <a:t>Encrypted with:</a:t>
                      </a:r>
                    </a:p>
                  </a:txBody>
                  <a:tcPr anchor="ctr"/>
                </a:tc>
                <a:tc>
                  <a:txBody>
                    <a:bodyPr/>
                    <a:lstStyle/>
                    <a:p>
                      <a:r>
                        <a:rPr lang="en-US" sz="2800" dirty="0"/>
                        <a:t>Who can encrypt?</a:t>
                      </a:r>
                    </a:p>
                  </a:txBody>
                  <a:tcPr anchor="ctr"/>
                </a:tc>
                <a:tc>
                  <a:txBody>
                    <a:bodyPr/>
                    <a:lstStyle/>
                    <a:p>
                      <a:r>
                        <a:rPr lang="en-US" sz="2800" dirty="0"/>
                        <a:t>Who can decrypt?</a:t>
                      </a:r>
                    </a:p>
                  </a:txBody>
                  <a:tcPr anchor="ctr"/>
                </a:tc>
                <a:extLst>
                  <a:ext uri="{0D108BD9-81ED-4DB2-BD59-A6C34878D82A}">
                    <a16:rowId xmlns:a16="http://schemas.microsoft.com/office/drawing/2014/main" val="1582998427"/>
                  </a:ext>
                </a:extLst>
              </a:tr>
              <a:tr h="1469494">
                <a:tc>
                  <a:txBody>
                    <a:bodyPr/>
                    <a:lstStyle/>
                    <a:p>
                      <a:r>
                        <a:rPr lang="en-US" sz="2800" dirty="0"/>
                        <a:t>Private Key</a:t>
                      </a:r>
                    </a:p>
                  </a:txBody>
                  <a:tcPr/>
                </a:tc>
                <a:tc>
                  <a:txBody>
                    <a:bodyPr/>
                    <a:lstStyle/>
                    <a:p>
                      <a:r>
                        <a:rPr lang="en-US" sz="2800" dirty="0"/>
                        <a:t>Only the owner of the private key</a:t>
                      </a:r>
                    </a:p>
                  </a:txBody>
                  <a:tcPr/>
                </a:tc>
                <a:tc>
                  <a:txBody>
                    <a:bodyPr/>
                    <a:lstStyle/>
                    <a:p>
                      <a:r>
                        <a:rPr lang="en-US" sz="2800" dirty="0"/>
                        <a:t>Anyone</a:t>
                      </a:r>
                    </a:p>
                  </a:txBody>
                  <a:tcPr/>
                </a:tc>
                <a:extLst>
                  <a:ext uri="{0D108BD9-81ED-4DB2-BD59-A6C34878D82A}">
                    <a16:rowId xmlns:a16="http://schemas.microsoft.com/office/drawing/2014/main" val="3070831198"/>
                  </a:ext>
                </a:extLst>
              </a:tr>
              <a:tr h="2133136">
                <a:tc>
                  <a:txBody>
                    <a:bodyPr/>
                    <a:lstStyle/>
                    <a:p>
                      <a:r>
                        <a:rPr lang="en-US" sz="2800" dirty="0"/>
                        <a:t>Public Key</a:t>
                      </a:r>
                    </a:p>
                  </a:txBody>
                  <a:tcPr/>
                </a:tc>
                <a:tc>
                  <a:txBody>
                    <a:bodyPr/>
                    <a:lstStyle/>
                    <a:p>
                      <a:r>
                        <a:rPr lang="en-US" sz="2800" dirty="0"/>
                        <a:t>Anyone</a:t>
                      </a:r>
                    </a:p>
                  </a:txBody>
                  <a:tcPr/>
                </a:tc>
                <a:tc>
                  <a:txBody>
                    <a:bodyPr/>
                    <a:lstStyle/>
                    <a:p>
                      <a:r>
                        <a:rPr lang="en-US" sz="2800" dirty="0"/>
                        <a:t>Only the owner of the corresponding private key</a:t>
                      </a:r>
                    </a:p>
                  </a:txBody>
                  <a:tcPr/>
                </a:tc>
                <a:extLst>
                  <a:ext uri="{0D108BD9-81ED-4DB2-BD59-A6C34878D82A}">
                    <a16:rowId xmlns:a16="http://schemas.microsoft.com/office/drawing/2014/main" val="1814632968"/>
                  </a:ext>
                </a:extLst>
              </a:tr>
            </a:tbl>
          </a:graphicData>
        </a:graphic>
      </p:graphicFrame>
    </p:spTree>
    <p:extLst>
      <p:ext uri="{BB962C8B-B14F-4D97-AF65-F5344CB8AC3E}">
        <p14:creationId xmlns:p14="http://schemas.microsoft.com/office/powerpoint/2010/main" val="16048217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A561C9-0B8F-94D9-266C-0236332E088F}"/>
              </a:ext>
            </a:extLst>
          </p:cNvPr>
          <p:cNvSpPr>
            <a:spLocks noGrp="1"/>
          </p:cNvSpPr>
          <p:nvPr>
            <p:ph type="title"/>
          </p:nvPr>
        </p:nvSpPr>
        <p:spPr/>
        <p:txBody>
          <a:bodyPr/>
          <a:lstStyle/>
          <a:p>
            <a:r>
              <a:rPr lang="en-US" dirty="0"/>
              <a:t>Achieving confidentiality</a:t>
            </a:r>
          </a:p>
        </p:txBody>
      </p:sp>
      <p:sp>
        <p:nvSpPr>
          <p:cNvPr id="4" name="Content Placeholder 3">
            <a:extLst>
              <a:ext uri="{FF2B5EF4-FFF2-40B4-BE49-F238E27FC236}">
                <a16:creationId xmlns:a16="http://schemas.microsoft.com/office/drawing/2014/main" id="{85897A41-2056-4CBE-42FB-F6CBC4426AA2}"/>
              </a:ext>
            </a:extLst>
          </p:cNvPr>
          <p:cNvSpPr>
            <a:spLocks noGrp="1"/>
          </p:cNvSpPr>
          <p:nvPr>
            <p:ph idx="1"/>
          </p:nvPr>
        </p:nvSpPr>
        <p:spPr/>
        <p:txBody>
          <a:bodyPr/>
          <a:lstStyle/>
          <a:p>
            <a:r>
              <a:rPr lang="en-US" dirty="0"/>
              <a:t>Avery sends Blair a message, encrypted with Blair's public key.</a:t>
            </a:r>
          </a:p>
          <a:p>
            <a:r>
              <a:rPr lang="en-US" dirty="0"/>
              <a:t>Only Blair owns the corresponding private key!</a:t>
            </a:r>
          </a:p>
          <a:p>
            <a:endParaRPr lang="en-US" dirty="0"/>
          </a:p>
        </p:txBody>
      </p:sp>
      <p:sp>
        <p:nvSpPr>
          <p:cNvPr id="3" name="Slide Number Placeholder 2">
            <a:extLst>
              <a:ext uri="{FF2B5EF4-FFF2-40B4-BE49-F238E27FC236}">
                <a16:creationId xmlns:a16="http://schemas.microsoft.com/office/drawing/2014/main" id="{9AAD2863-61A3-BFAF-F6D5-967ECA1C2FF9}"/>
              </a:ext>
            </a:extLst>
          </p:cNvPr>
          <p:cNvSpPr>
            <a:spLocks noGrp="1"/>
          </p:cNvSpPr>
          <p:nvPr>
            <p:ph type="sldNum" sz="quarter" idx="12"/>
          </p:nvPr>
        </p:nvSpPr>
        <p:spPr/>
        <p:txBody>
          <a:bodyPr/>
          <a:lstStyle/>
          <a:p>
            <a:fld id="{20F37917-FD3A-4669-9018-DA04BCDD3D75}" type="slidenum">
              <a:rPr lang="en-US" smtClean="0"/>
              <a:t>34</a:t>
            </a:fld>
            <a:endParaRPr lang="en-US"/>
          </a:p>
        </p:txBody>
      </p:sp>
      <p:sp>
        <p:nvSpPr>
          <p:cNvPr id="5" name="TextBox 4">
            <a:extLst>
              <a:ext uri="{FF2B5EF4-FFF2-40B4-BE49-F238E27FC236}">
                <a16:creationId xmlns:a16="http://schemas.microsoft.com/office/drawing/2014/main" id="{87511FE2-EE49-48B2-0737-68C91E3B914D}"/>
              </a:ext>
            </a:extLst>
          </p:cNvPr>
          <p:cNvSpPr txBox="1"/>
          <p:nvPr/>
        </p:nvSpPr>
        <p:spPr>
          <a:xfrm>
            <a:off x="1942314" y="3429000"/>
            <a:ext cx="3231788" cy="1686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Only Blair has the key to decrypt the message!</a:t>
            </a:r>
          </a:p>
        </p:txBody>
      </p:sp>
      <p:sp>
        <p:nvSpPr>
          <p:cNvPr id="7" name="TextBox 6">
            <a:extLst>
              <a:ext uri="{FF2B5EF4-FFF2-40B4-BE49-F238E27FC236}">
                <a16:creationId xmlns:a16="http://schemas.microsoft.com/office/drawing/2014/main" id="{E64BC432-52C4-27C7-E7B4-27421353C2A3}"/>
              </a:ext>
            </a:extLst>
          </p:cNvPr>
          <p:cNvSpPr txBox="1"/>
          <p:nvPr/>
        </p:nvSpPr>
        <p:spPr>
          <a:xfrm>
            <a:off x="6609947" y="3516086"/>
            <a:ext cx="3372253" cy="159930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Confidentiality achieved!</a:t>
            </a:r>
          </a:p>
        </p:txBody>
      </p:sp>
    </p:spTree>
    <p:extLst>
      <p:ext uri="{BB962C8B-B14F-4D97-AF65-F5344CB8AC3E}">
        <p14:creationId xmlns:p14="http://schemas.microsoft.com/office/powerpoint/2010/main" val="411331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0DB60-AB46-4A62-D1DF-1AA68104A6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0C0AAE-857E-AA29-D8E9-122DCF67FB2D}"/>
              </a:ext>
            </a:extLst>
          </p:cNvPr>
          <p:cNvSpPr>
            <a:spLocks noGrp="1"/>
          </p:cNvSpPr>
          <p:nvPr>
            <p:ph type="title"/>
          </p:nvPr>
        </p:nvSpPr>
        <p:spPr/>
        <p:txBody>
          <a:bodyPr/>
          <a:lstStyle/>
          <a:p>
            <a:r>
              <a:rPr lang="en-US" dirty="0"/>
              <a:t>Assuring integrity</a:t>
            </a:r>
          </a:p>
        </p:txBody>
      </p:sp>
      <p:sp>
        <p:nvSpPr>
          <p:cNvPr id="4" name="Content Placeholder 3">
            <a:extLst>
              <a:ext uri="{FF2B5EF4-FFF2-40B4-BE49-F238E27FC236}">
                <a16:creationId xmlns:a16="http://schemas.microsoft.com/office/drawing/2014/main" id="{6B2EE2C7-A008-C812-FEA8-597E67D2139B}"/>
              </a:ext>
            </a:extLst>
          </p:cNvPr>
          <p:cNvSpPr>
            <a:spLocks noGrp="1"/>
          </p:cNvSpPr>
          <p:nvPr>
            <p:ph idx="1"/>
          </p:nvPr>
        </p:nvSpPr>
        <p:spPr/>
        <p:txBody>
          <a:bodyPr/>
          <a:lstStyle/>
          <a:p>
            <a:r>
              <a:rPr lang="en-US" dirty="0"/>
              <a:t>Avery sends a message encrypted with Avery's own private key</a:t>
            </a:r>
          </a:p>
          <a:p>
            <a:r>
              <a:rPr lang="en-US" dirty="0"/>
              <a:t>Anybody can use Avery's public key to read the message.</a:t>
            </a:r>
          </a:p>
          <a:p>
            <a:r>
              <a:rPr lang="en-US" dirty="0"/>
              <a:t>Nobody else could have sent it</a:t>
            </a:r>
          </a:p>
          <a:p>
            <a:r>
              <a:rPr lang="en-US" dirty="0"/>
              <a:t>And nobody else could have changed the message</a:t>
            </a:r>
          </a:p>
          <a:p>
            <a:pPr marL="0" indent="0">
              <a:buNone/>
            </a:pPr>
            <a:endParaRPr lang="en-US" dirty="0"/>
          </a:p>
        </p:txBody>
      </p:sp>
      <p:sp>
        <p:nvSpPr>
          <p:cNvPr id="3" name="Slide Number Placeholder 2">
            <a:extLst>
              <a:ext uri="{FF2B5EF4-FFF2-40B4-BE49-F238E27FC236}">
                <a16:creationId xmlns:a16="http://schemas.microsoft.com/office/drawing/2014/main" id="{B99A2016-8415-9DF7-DA62-85985C4D6FEC}"/>
              </a:ext>
            </a:extLst>
          </p:cNvPr>
          <p:cNvSpPr>
            <a:spLocks noGrp="1"/>
          </p:cNvSpPr>
          <p:nvPr>
            <p:ph type="sldNum" sz="quarter" idx="12"/>
          </p:nvPr>
        </p:nvSpPr>
        <p:spPr/>
        <p:txBody>
          <a:bodyPr/>
          <a:lstStyle/>
          <a:p>
            <a:fld id="{20F37917-FD3A-4669-9018-DA04BCDD3D75}" type="slidenum">
              <a:rPr lang="en-US" smtClean="0"/>
              <a:t>35</a:t>
            </a:fld>
            <a:endParaRPr lang="en-US"/>
          </a:p>
        </p:txBody>
      </p:sp>
      <p:grpSp>
        <p:nvGrpSpPr>
          <p:cNvPr id="8" name="Group 7">
            <a:extLst>
              <a:ext uri="{FF2B5EF4-FFF2-40B4-BE49-F238E27FC236}">
                <a16:creationId xmlns:a16="http://schemas.microsoft.com/office/drawing/2014/main" id="{14D9F7BE-41D3-31E8-0F66-2F5EF87423B3}"/>
              </a:ext>
            </a:extLst>
          </p:cNvPr>
          <p:cNvGrpSpPr/>
          <p:nvPr/>
        </p:nvGrpSpPr>
        <p:grpSpPr>
          <a:xfrm>
            <a:off x="1698414" y="4852522"/>
            <a:ext cx="7985458" cy="1686390"/>
            <a:chOff x="1855228" y="3940628"/>
            <a:chExt cx="7985458" cy="1686390"/>
          </a:xfrm>
        </p:grpSpPr>
        <p:sp>
          <p:nvSpPr>
            <p:cNvPr id="5" name="TextBox 4">
              <a:extLst>
                <a:ext uri="{FF2B5EF4-FFF2-40B4-BE49-F238E27FC236}">
                  <a16:creationId xmlns:a16="http://schemas.microsoft.com/office/drawing/2014/main" id="{F62E3A43-0F58-B361-097A-9389A74BAFA1}"/>
                </a:ext>
              </a:extLst>
            </p:cNvPr>
            <p:cNvSpPr txBox="1"/>
            <p:nvPr/>
          </p:nvSpPr>
          <p:spPr>
            <a:xfrm>
              <a:off x="1855228" y="3940628"/>
              <a:ext cx="3231788" cy="168639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But only Avery could have sent a message with that key!</a:t>
              </a:r>
            </a:p>
          </p:txBody>
        </p:sp>
        <p:sp>
          <p:nvSpPr>
            <p:cNvPr id="7" name="TextBox 6">
              <a:extLst>
                <a:ext uri="{FF2B5EF4-FFF2-40B4-BE49-F238E27FC236}">
                  <a16:creationId xmlns:a16="http://schemas.microsoft.com/office/drawing/2014/main" id="{932DD850-DDB7-4D61-15DD-C930755431E1}"/>
                </a:ext>
              </a:extLst>
            </p:cNvPr>
            <p:cNvSpPr txBox="1"/>
            <p:nvPr/>
          </p:nvSpPr>
          <p:spPr>
            <a:xfrm>
              <a:off x="6468433" y="4027715"/>
              <a:ext cx="3372253" cy="159930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Integrity achieved!</a:t>
              </a:r>
            </a:p>
          </p:txBody>
        </p:sp>
      </p:grpSp>
    </p:spTree>
    <p:extLst>
      <p:ext uri="{BB962C8B-B14F-4D97-AF65-F5344CB8AC3E}">
        <p14:creationId xmlns:p14="http://schemas.microsoft.com/office/powerpoint/2010/main" val="25985643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CE828-C563-081A-3AF8-47B160C64799}"/>
              </a:ext>
            </a:extLst>
          </p:cNvPr>
          <p:cNvSpPr>
            <a:spLocks noGrp="1"/>
          </p:cNvSpPr>
          <p:nvPr>
            <p:ph type="title"/>
          </p:nvPr>
        </p:nvSpPr>
        <p:spPr/>
        <p:txBody>
          <a:bodyPr/>
          <a:lstStyle/>
          <a:p>
            <a:r>
              <a:rPr lang="en-US" dirty="0"/>
              <a:t>Can you get both confidentiality and integrity for a single message?</a:t>
            </a:r>
          </a:p>
        </p:txBody>
      </p:sp>
      <p:sp>
        <p:nvSpPr>
          <p:cNvPr id="3" name="Content Placeholder 2">
            <a:extLst>
              <a:ext uri="{FF2B5EF4-FFF2-40B4-BE49-F238E27FC236}">
                <a16:creationId xmlns:a16="http://schemas.microsoft.com/office/drawing/2014/main" id="{AF8F938D-5C9B-7858-F970-21C9B4858C3A}"/>
              </a:ext>
            </a:extLst>
          </p:cNvPr>
          <p:cNvSpPr>
            <a:spLocks noGrp="1"/>
          </p:cNvSpPr>
          <p:nvPr>
            <p:ph idx="1"/>
          </p:nvPr>
        </p:nvSpPr>
        <p:spPr/>
        <p:txBody>
          <a:bodyPr/>
          <a:lstStyle/>
          <a:p>
            <a:r>
              <a:rPr lang="en-US" dirty="0"/>
              <a:t>example: can Avery send Blair a private message so that</a:t>
            </a:r>
          </a:p>
          <a:p>
            <a:pPr lvl="1"/>
            <a:r>
              <a:rPr lang="en-US" dirty="0"/>
              <a:t>only Blair can read it</a:t>
            </a:r>
          </a:p>
          <a:p>
            <a:pPr lvl="1"/>
            <a:r>
              <a:rPr lang="en-US" dirty="0"/>
              <a:t>Blair knows that it comes from Avery</a:t>
            </a:r>
          </a:p>
          <a:p>
            <a:pPr lvl="1"/>
            <a:r>
              <a:rPr lang="en-US" dirty="0"/>
              <a:t>Blair knows that the message is exactly as Avery sent it?</a:t>
            </a:r>
          </a:p>
          <a:p>
            <a:pPr lvl="1"/>
            <a:endParaRPr lang="en-US" dirty="0"/>
          </a:p>
          <a:p>
            <a:endParaRPr lang="en-US" dirty="0"/>
          </a:p>
        </p:txBody>
      </p:sp>
      <p:sp>
        <p:nvSpPr>
          <p:cNvPr id="4" name="Slide Number Placeholder 3">
            <a:extLst>
              <a:ext uri="{FF2B5EF4-FFF2-40B4-BE49-F238E27FC236}">
                <a16:creationId xmlns:a16="http://schemas.microsoft.com/office/drawing/2014/main" id="{EA0B8B5B-37DC-DE64-7FDD-FCB41094A3AC}"/>
              </a:ext>
            </a:extLst>
          </p:cNvPr>
          <p:cNvSpPr>
            <a:spLocks noGrp="1"/>
          </p:cNvSpPr>
          <p:nvPr>
            <p:ph type="sldNum" sz="quarter" idx="12"/>
          </p:nvPr>
        </p:nvSpPr>
        <p:spPr/>
        <p:txBody>
          <a:bodyPr/>
          <a:lstStyle/>
          <a:p>
            <a:fld id="{20F37917-FD3A-4669-9018-DA04BCDD3D75}" type="slidenum">
              <a:rPr lang="en-US" smtClean="0"/>
              <a:t>36</a:t>
            </a:fld>
            <a:endParaRPr lang="en-US"/>
          </a:p>
        </p:txBody>
      </p:sp>
      <p:sp>
        <p:nvSpPr>
          <p:cNvPr id="5" name="TextBox 4">
            <a:extLst>
              <a:ext uri="{FF2B5EF4-FFF2-40B4-BE49-F238E27FC236}">
                <a16:creationId xmlns:a16="http://schemas.microsoft.com/office/drawing/2014/main" id="{E87CE212-B472-B6C8-79BE-F3AA7B61E6BB}"/>
              </a:ext>
            </a:extLst>
          </p:cNvPr>
          <p:cNvSpPr txBox="1"/>
          <p:nvPr/>
        </p:nvSpPr>
        <p:spPr>
          <a:xfrm>
            <a:off x="4409873" y="3944999"/>
            <a:ext cx="5664569" cy="2199127"/>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Answer: Yes,  but it requires </a:t>
            </a:r>
            <a:r>
              <a:rPr lang="en-US" sz="4000" i="1" dirty="0">
                <a:solidFill>
                  <a:srgbClr val="FF0000"/>
                </a:solidFill>
              </a:rPr>
              <a:t>two</a:t>
            </a:r>
            <a:r>
              <a:rPr lang="en-US" sz="4000" i="1" dirty="0">
                <a:solidFill>
                  <a:schemeClr val="tx1"/>
                </a:solidFill>
              </a:rPr>
              <a:t> key pairs instead of one.</a:t>
            </a:r>
          </a:p>
        </p:txBody>
      </p:sp>
    </p:spTree>
    <p:extLst>
      <p:ext uri="{BB962C8B-B14F-4D97-AF65-F5344CB8AC3E}">
        <p14:creationId xmlns:p14="http://schemas.microsoft.com/office/powerpoint/2010/main" val="9374685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5E03D-CE7C-7B56-4468-4F7DF63970EE}"/>
              </a:ext>
            </a:extLst>
          </p:cNvPr>
          <p:cNvSpPr>
            <a:spLocks noGrp="1"/>
          </p:cNvSpPr>
          <p:nvPr>
            <p:ph type="title"/>
          </p:nvPr>
        </p:nvSpPr>
        <p:spPr/>
        <p:txBody>
          <a:bodyPr/>
          <a:lstStyle/>
          <a:p>
            <a:r>
              <a:rPr lang="en-US" dirty="0"/>
              <a:t>PKI is hard to get right </a:t>
            </a:r>
            <a:r>
              <a:rPr lang="en-US" dirty="0">
                <a:sym typeface="Wingdings" panose="05000000000000000000" pitchFamily="2" charset="2"/>
              </a:rPr>
              <a:t></a:t>
            </a:r>
            <a:endParaRPr lang="en-US" dirty="0"/>
          </a:p>
        </p:txBody>
      </p:sp>
      <p:sp>
        <p:nvSpPr>
          <p:cNvPr id="3" name="Content Placeholder 2">
            <a:extLst>
              <a:ext uri="{FF2B5EF4-FFF2-40B4-BE49-F238E27FC236}">
                <a16:creationId xmlns:a16="http://schemas.microsoft.com/office/drawing/2014/main" id="{63CDE2A9-2BD7-C375-30A7-A59D3F9B2ADB}"/>
              </a:ext>
            </a:extLst>
          </p:cNvPr>
          <p:cNvSpPr>
            <a:spLocks noGrp="1"/>
          </p:cNvSpPr>
          <p:nvPr>
            <p:ph idx="1"/>
          </p:nvPr>
        </p:nvSpPr>
        <p:spPr/>
        <p:txBody>
          <a:bodyPr/>
          <a:lstStyle/>
          <a:p>
            <a:r>
              <a:rPr lang="en-US" dirty="0"/>
              <a:t>"Cryptographic Failures" is #1 on the 2021 OWASP list of Top 10 Web Application Security Risks</a:t>
            </a:r>
          </a:p>
        </p:txBody>
      </p:sp>
      <p:sp>
        <p:nvSpPr>
          <p:cNvPr id="4" name="Slide Number Placeholder 3">
            <a:extLst>
              <a:ext uri="{FF2B5EF4-FFF2-40B4-BE49-F238E27FC236}">
                <a16:creationId xmlns:a16="http://schemas.microsoft.com/office/drawing/2014/main" id="{985B6A57-6314-DAE2-D830-97572A426DA9}"/>
              </a:ext>
            </a:extLst>
          </p:cNvPr>
          <p:cNvSpPr>
            <a:spLocks noGrp="1"/>
          </p:cNvSpPr>
          <p:nvPr>
            <p:ph type="sldNum" sz="quarter" idx="12"/>
          </p:nvPr>
        </p:nvSpPr>
        <p:spPr/>
        <p:txBody>
          <a:bodyPr/>
          <a:lstStyle/>
          <a:p>
            <a:fld id="{20F37917-FD3A-4669-9018-DA04BCDD3D75}" type="slidenum">
              <a:rPr lang="en-US" smtClean="0"/>
              <a:t>37</a:t>
            </a:fld>
            <a:endParaRPr lang="en-US"/>
          </a:p>
        </p:txBody>
      </p:sp>
    </p:spTree>
    <p:extLst>
      <p:ext uri="{BB962C8B-B14F-4D97-AF65-F5344CB8AC3E}">
        <p14:creationId xmlns:p14="http://schemas.microsoft.com/office/powerpoint/2010/main" val="35074253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399EF0-6A61-D54B-4BA9-3EFDEB9CD2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9C095B-8AD2-463C-3717-6CF9E5173D5A}"/>
              </a:ext>
            </a:extLst>
          </p:cNvPr>
          <p:cNvSpPr>
            <a:spLocks noGrp="1"/>
          </p:cNvSpPr>
          <p:nvPr>
            <p:ph type="title"/>
          </p:nvPr>
        </p:nvSpPr>
        <p:spPr>
          <a:xfrm>
            <a:off x="838199" y="18255"/>
            <a:ext cx="10999573" cy="1325563"/>
          </a:xfrm>
        </p:spPr>
        <p:txBody>
          <a:bodyPr>
            <a:normAutofit fontScale="90000"/>
          </a:bodyPr>
          <a:lstStyle/>
          <a:p>
            <a:r>
              <a:rPr lang="en-US" dirty="0"/>
              <a:t>Back to the original question: How does Avery know that this request is coming from Amazon, Inc.? </a:t>
            </a:r>
          </a:p>
        </p:txBody>
      </p:sp>
      <p:sp>
        <p:nvSpPr>
          <p:cNvPr id="3" name="Content Placeholder 2">
            <a:extLst>
              <a:ext uri="{FF2B5EF4-FFF2-40B4-BE49-F238E27FC236}">
                <a16:creationId xmlns:a16="http://schemas.microsoft.com/office/drawing/2014/main" id="{834EC154-4979-8E4A-FE30-1544BE3CC9B4}"/>
              </a:ext>
            </a:extLst>
          </p:cNvPr>
          <p:cNvSpPr>
            <a:spLocks noGrp="1"/>
          </p:cNvSpPr>
          <p:nvPr>
            <p:ph idx="1"/>
          </p:nvPr>
        </p:nvSpPr>
        <p:spPr/>
        <p:txBody>
          <a:bodyPr>
            <a:normAutofit fontScale="92500" lnSpcReduction="10000"/>
          </a:bodyPr>
          <a:lstStyle/>
          <a:p>
            <a:r>
              <a:rPr lang="en-US" dirty="0"/>
              <a:t>Avery can rely on a third party, called a "certificate authority" (CA).</a:t>
            </a:r>
          </a:p>
          <a:p>
            <a:r>
              <a:rPr lang="en-US" dirty="0"/>
              <a:t>The CA can </a:t>
            </a:r>
            <a:r>
              <a:rPr lang="en-US" i="1" dirty="0"/>
              <a:t>endorse</a:t>
            </a:r>
            <a:r>
              <a:rPr lang="en-US" dirty="0"/>
              <a:t> that a public key is held by a certain real-world entity.</a:t>
            </a:r>
          </a:p>
          <a:p>
            <a:r>
              <a:rPr lang="en-US" dirty="0"/>
              <a:t>The third party issues a </a:t>
            </a:r>
            <a:r>
              <a:rPr lang="en-US" i="1" dirty="0"/>
              <a:t>certificate</a:t>
            </a:r>
            <a:r>
              <a:rPr lang="en-US" dirty="0"/>
              <a:t> containing the Amazon's public key, encrypted with the CA's own private key.</a:t>
            </a:r>
          </a:p>
          <a:p>
            <a:r>
              <a:rPr lang="en-US" dirty="0"/>
              <a:t>When our browser visits amazon.com, amazon.com sends its certificate to our browser.</a:t>
            </a:r>
          </a:p>
          <a:p>
            <a:r>
              <a:rPr lang="en-US" dirty="0"/>
              <a:t>Avery decrypts the certificate, using the CA's public key.  Avery now has the real public key of "Amazon Inc".</a:t>
            </a:r>
          </a:p>
          <a:p>
            <a:endParaRPr lang="en-US" dirty="0"/>
          </a:p>
        </p:txBody>
      </p:sp>
      <p:sp>
        <p:nvSpPr>
          <p:cNvPr id="4" name="Slide Number Placeholder 3">
            <a:extLst>
              <a:ext uri="{FF2B5EF4-FFF2-40B4-BE49-F238E27FC236}">
                <a16:creationId xmlns:a16="http://schemas.microsoft.com/office/drawing/2014/main" id="{F994988A-E66A-B97A-BB5C-5D6EE1990B9F}"/>
              </a:ext>
            </a:extLst>
          </p:cNvPr>
          <p:cNvSpPr>
            <a:spLocks noGrp="1"/>
          </p:cNvSpPr>
          <p:nvPr>
            <p:ph type="sldNum" sz="quarter" idx="12"/>
          </p:nvPr>
        </p:nvSpPr>
        <p:spPr/>
        <p:txBody>
          <a:bodyPr/>
          <a:lstStyle/>
          <a:p>
            <a:fld id="{20F37917-FD3A-4669-9018-DA04BCDD3D75}" type="slidenum">
              <a:rPr lang="en-US" smtClean="0"/>
              <a:t>38</a:t>
            </a:fld>
            <a:endParaRPr lang="en-US"/>
          </a:p>
        </p:txBody>
      </p:sp>
      <p:pic>
        <p:nvPicPr>
          <p:cNvPr id="6" name="Picture 5">
            <a:extLst>
              <a:ext uri="{FF2B5EF4-FFF2-40B4-BE49-F238E27FC236}">
                <a16:creationId xmlns:a16="http://schemas.microsoft.com/office/drawing/2014/main" id="{9D8AF970-9FB5-F360-E3CE-94F6CA41193D}"/>
              </a:ext>
            </a:extLst>
          </p:cNvPr>
          <p:cNvPicPr>
            <a:picLocks noChangeAspect="1"/>
          </p:cNvPicPr>
          <p:nvPr/>
        </p:nvPicPr>
        <p:blipFill>
          <a:blip r:embed="rId2"/>
          <a:stretch>
            <a:fillRect/>
          </a:stretch>
        </p:blipFill>
        <p:spPr>
          <a:xfrm rot="483177">
            <a:off x="9113586" y="1632959"/>
            <a:ext cx="2148939" cy="1454372"/>
          </a:xfrm>
          <a:prstGeom prst="rect">
            <a:avLst/>
          </a:prstGeom>
        </p:spPr>
      </p:pic>
      <p:sp>
        <p:nvSpPr>
          <p:cNvPr id="8" name="TextBox 7">
            <a:extLst>
              <a:ext uri="{FF2B5EF4-FFF2-40B4-BE49-F238E27FC236}">
                <a16:creationId xmlns:a16="http://schemas.microsoft.com/office/drawing/2014/main" id="{9291A442-27E9-8C03-D44A-2C0DAD1EEA89}"/>
              </a:ext>
            </a:extLst>
          </p:cNvPr>
          <p:cNvSpPr txBox="1"/>
          <p:nvPr/>
        </p:nvSpPr>
        <p:spPr>
          <a:xfrm>
            <a:off x="8481313" y="3230681"/>
            <a:ext cx="3199482" cy="1477328"/>
          </a:xfrm>
          <a:prstGeom prst="rect">
            <a:avLst/>
          </a:prstGeom>
          <a:solidFill>
            <a:schemeClr val="accent2">
              <a:lumMod val="20000"/>
              <a:lumOff val="8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rPr>
              <a:t>To acquire a certificate, Amazon, Inc. must have shared their public key and some real-world proof that they are amazon.com to the CA.</a:t>
            </a:r>
          </a:p>
        </p:txBody>
      </p:sp>
    </p:spTree>
    <p:extLst>
      <p:ext uri="{BB962C8B-B14F-4D97-AF65-F5344CB8AC3E}">
        <p14:creationId xmlns:p14="http://schemas.microsoft.com/office/powerpoint/2010/main" val="23201881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Certificate Authorities"/>
          <p:cNvSpPr txBox="1">
            <a:spLocks noGrp="1"/>
          </p:cNvSpPr>
          <p:nvPr>
            <p:ph type="title"/>
          </p:nvPr>
        </p:nvSpPr>
        <p:spPr>
          <a:prstGeom prst="rect">
            <a:avLst/>
          </a:prstGeom>
        </p:spPr>
        <p:txBody>
          <a:bodyPr>
            <a:normAutofit/>
          </a:bodyPr>
          <a:lstStyle/>
          <a:p>
            <a:r>
              <a:rPr lang="en-US" sz="3600" b="0" dirty="0">
                <a:latin typeface="Verdana" panose="020B0604030504040204" pitchFamily="34" charset="0"/>
                <a:ea typeface="Verdana" panose="020B0604030504040204" pitchFamily="34" charset="0"/>
              </a:rPr>
              <a:t>Certificate Authorities issue SSL Certificates</a:t>
            </a:r>
            <a:endParaRPr sz="3600" dirty="0"/>
          </a:p>
        </p:txBody>
      </p:sp>
      <p:sp>
        <p:nvSpPr>
          <p:cNvPr id="378" name="Slide Number"/>
          <p:cNvSpPr txBox="1">
            <a:spLocks noGrp="1"/>
          </p:cNvSpPr>
          <p:nvPr>
            <p:ph type="sldNum" sz="quarter" idx="2"/>
          </p:nvPr>
        </p:nvSpPr>
        <p:spPr>
          <a:xfrm>
            <a:off x="11095176" y="6414760"/>
            <a:ext cx="258624" cy="24830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defPPr>
              <a:defRPr lang="en-US"/>
            </a:defPPr>
            <a:lvl1pPr marL="0" algn="r" defTabSz="914400" rtl="0" eaLnBrk="1" latinLnBrk="0" hangingPunct="1">
              <a:defRPr sz="1800" kern="1200">
                <a:solidFill>
                  <a:srgbClr val="888888"/>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914400" rtl="0" eaLnBrk="1" fontAlgn="auto" latinLnBrk="0" hangingPunct="0">
                <a:lnSpc>
                  <a:spcPct val="100000"/>
                </a:lnSpc>
                <a:spcBef>
                  <a:spcPts val="0"/>
                </a:spcBef>
                <a:spcAft>
                  <a:spcPts val="0"/>
                </a:spcAft>
                <a:buClrTx/>
                <a:buSzTx/>
                <a:buFontTx/>
                <a:buNone/>
                <a:tabLst/>
                <a:defRPr/>
              </a:pPr>
              <a:t>39</a:t>
            </a:fld>
            <a:endParaRPr kumimoji="0" sz="1200" b="0" i="0" u="none" strike="noStrike" kern="0" cap="none" spc="0" normalizeH="0" baseline="0" noProof="0">
              <a:ln>
                <a:noFill/>
              </a:ln>
              <a:solidFill>
                <a:srgbClr val="888888"/>
              </a:solidFill>
              <a:effectLst/>
              <a:uLnTx/>
              <a:uFillTx/>
              <a:latin typeface="Calibri"/>
              <a:cs typeface="Calibri"/>
              <a:sym typeface="Calibri"/>
            </a:endParaRPr>
          </a:p>
        </p:txBody>
      </p:sp>
      <p:grpSp>
        <p:nvGrpSpPr>
          <p:cNvPr id="381" name="Certificate Authority"/>
          <p:cNvGrpSpPr/>
          <p:nvPr/>
        </p:nvGrpSpPr>
        <p:grpSpPr>
          <a:xfrm>
            <a:off x="8026586" y="1648686"/>
            <a:ext cx="2116829" cy="2426215"/>
            <a:chOff x="0" y="-1"/>
            <a:chExt cx="2116827" cy="2426213"/>
          </a:xfrm>
        </p:grpSpPr>
        <p:sp>
          <p:nvSpPr>
            <p:cNvPr id="379" name="Rectangle"/>
            <p:cNvSpPr/>
            <p:nvPr/>
          </p:nvSpPr>
          <p:spPr>
            <a:xfrm>
              <a:off x="0" y="-1"/>
              <a:ext cx="2116827" cy="2426213"/>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0" name="Certificate Authority"/>
            <p:cNvSpPr txBox="1"/>
            <p:nvPr/>
          </p:nvSpPr>
          <p:spPr>
            <a:xfrm>
              <a:off x="0" y="-1"/>
              <a:ext cx="2116827" cy="28757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Helvetica" pitchFamily="2" charset="0"/>
                  <a:sym typeface="Helvetica Neue Medium"/>
                </a:rPr>
                <a:t>Certificate Authority</a:t>
              </a:r>
            </a:p>
          </p:txBody>
        </p:sp>
      </p:grpSp>
      <p:grpSp>
        <p:nvGrpSpPr>
          <p:cNvPr id="384" name="Amazon"/>
          <p:cNvGrpSpPr/>
          <p:nvPr/>
        </p:nvGrpSpPr>
        <p:grpSpPr>
          <a:xfrm>
            <a:off x="1460809" y="1638168"/>
            <a:ext cx="2857781" cy="5169653"/>
            <a:chOff x="-1" y="-1"/>
            <a:chExt cx="2775413" cy="5509059"/>
          </a:xfrm>
        </p:grpSpPr>
        <p:sp>
          <p:nvSpPr>
            <p:cNvPr id="382" name="Rectangle"/>
            <p:cNvSpPr/>
            <p:nvPr/>
          </p:nvSpPr>
          <p:spPr>
            <a:xfrm>
              <a:off x="-1" y="-1"/>
              <a:ext cx="2775413" cy="5509059"/>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3" name="Amazon"/>
            <p:cNvSpPr txBox="1"/>
            <p:nvPr/>
          </p:nvSpPr>
          <p:spPr>
            <a:xfrm>
              <a:off x="-1" y="-1"/>
              <a:ext cx="2775413" cy="3064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Helvetica" pitchFamily="2" charset="0"/>
                  <a:sym typeface="Helvetica Neue Medium"/>
                </a:rPr>
                <a:t>Amazon</a:t>
              </a:r>
            </a:p>
          </p:txBody>
        </p:sp>
      </p:grpSp>
      <p:grpSp>
        <p:nvGrpSpPr>
          <p:cNvPr id="387" name="Group"/>
          <p:cNvGrpSpPr/>
          <p:nvPr/>
        </p:nvGrpSpPr>
        <p:grpSpPr>
          <a:xfrm>
            <a:off x="2067782" y="3690203"/>
            <a:ext cx="1527743" cy="1510453"/>
            <a:chOff x="0" y="0"/>
            <a:chExt cx="1483708" cy="1609619"/>
          </a:xfrm>
        </p:grpSpPr>
        <p:sp>
          <p:nvSpPr>
            <p:cNvPr id="385"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6" name="amazon.com public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public key</a:t>
              </a:r>
            </a:p>
          </p:txBody>
        </p:sp>
      </p:grpSp>
      <p:grpSp>
        <p:nvGrpSpPr>
          <p:cNvPr id="390" name="Group"/>
          <p:cNvGrpSpPr/>
          <p:nvPr/>
        </p:nvGrpSpPr>
        <p:grpSpPr>
          <a:xfrm>
            <a:off x="8304055" y="2018239"/>
            <a:ext cx="1483709" cy="773626"/>
            <a:chOff x="0" y="0"/>
            <a:chExt cx="1483708" cy="773625"/>
          </a:xfrm>
        </p:grpSpPr>
        <p:sp>
          <p:nvSpPr>
            <p:cNvPr id="388"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9" name="CA private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private key</a:t>
              </a:r>
            </a:p>
          </p:txBody>
        </p:sp>
      </p:grpSp>
      <p:grpSp>
        <p:nvGrpSpPr>
          <p:cNvPr id="393" name="Group"/>
          <p:cNvGrpSpPr/>
          <p:nvPr/>
        </p:nvGrpSpPr>
        <p:grpSpPr>
          <a:xfrm>
            <a:off x="2067782" y="1923027"/>
            <a:ext cx="1527742" cy="1510454"/>
            <a:chOff x="0" y="0"/>
            <a:chExt cx="1483708" cy="1609619"/>
          </a:xfrm>
        </p:grpSpPr>
        <p:sp>
          <p:nvSpPr>
            <p:cNvPr id="391" name="Key"/>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92" name="amazon.com private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private key</a:t>
              </a:r>
            </a:p>
          </p:txBody>
        </p:sp>
      </p:grpSp>
      <p:grpSp>
        <p:nvGrpSpPr>
          <p:cNvPr id="396" name="Group"/>
          <p:cNvGrpSpPr/>
          <p:nvPr/>
        </p:nvGrpSpPr>
        <p:grpSpPr>
          <a:xfrm>
            <a:off x="8304055" y="3017709"/>
            <a:ext cx="1483709" cy="773626"/>
            <a:chOff x="0" y="0"/>
            <a:chExt cx="1483708" cy="773625"/>
          </a:xfrm>
        </p:grpSpPr>
        <p:sp>
          <p:nvSpPr>
            <p:cNvPr id="394"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95" name="CA public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public key</a:t>
              </a:r>
            </a:p>
          </p:txBody>
        </p:sp>
      </p:grpSp>
      <p:grpSp>
        <p:nvGrpSpPr>
          <p:cNvPr id="399" name="Some real-world proof that we are really amazon.com"/>
          <p:cNvGrpSpPr/>
          <p:nvPr/>
        </p:nvGrpSpPr>
        <p:grpSpPr>
          <a:xfrm>
            <a:off x="1940940" y="5598843"/>
            <a:ext cx="1774320" cy="975173"/>
            <a:chOff x="-1" y="0"/>
            <a:chExt cx="1723179" cy="1039195"/>
          </a:xfrm>
        </p:grpSpPr>
        <p:sp>
          <p:nvSpPr>
            <p:cNvPr id="397" name="Rectangle"/>
            <p:cNvSpPr/>
            <p:nvPr/>
          </p:nvSpPr>
          <p:spPr>
            <a:xfrm>
              <a:off x="-1" y="0"/>
              <a:ext cx="1723179" cy="1039195"/>
            </a:xfrm>
            <a:prstGeom prst="rect">
              <a:avLst/>
            </a:prstGeom>
            <a:solidFill>
              <a:srgbClr val="566D7A"/>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98" name="Some real-world proof that we are really amazon.com"/>
            <p:cNvSpPr txBox="1"/>
            <p:nvPr/>
          </p:nvSpPr>
          <p:spPr>
            <a:xfrm>
              <a:off x="-1" y="136782"/>
              <a:ext cx="1723179" cy="76563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Calibri" panose="020F0502020204030204" pitchFamily="34" charset="0"/>
                  <a:cs typeface="Calibri" panose="020F0502020204030204" pitchFamily="34" charset="0"/>
                  <a:sym typeface="Helvetica Neue Medium"/>
                </a:rPr>
                <a:t>Some real-world proof that we are really amazon.com</a:t>
              </a:r>
            </a:p>
          </p:txBody>
        </p:sp>
      </p:grpSp>
      <p:grpSp>
        <p:nvGrpSpPr>
          <p:cNvPr id="402" name="My Laptop"/>
          <p:cNvGrpSpPr/>
          <p:nvPr/>
        </p:nvGrpSpPr>
        <p:grpSpPr>
          <a:xfrm>
            <a:off x="7974900" y="4350670"/>
            <a:ext cx="2116829" cy="2426214"/>
            <a:chOff x="0" y="0"/>
            <a:chExt cx="2116827" cy="2426212"/>
          </a:xfrm>
        </p:grpSpPr>
        <p:sp>
          <p:nvSpPr>
            <p:cNvPr id="400" name="Rectangle"/>
            <p:cNvSpPr/>
            <p:nvPr/>
          </p:nvSpPr>
          <p:spPr>
            <a:xfrm>
              <a:off x="0" y="0"/>
              <a:ext cx="2116827" cy="2426212"/>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01" name="My Laptop"/>
            <p:cNvSpPr txBox="1"/>
            <p:nvPr/>
          </p:nvSpPr>
          <p:spPr>
            <a:xfrm>
              <a:off x="0" y="0"/>
              <a:ext cx="2116827" cy="28757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Helvetica" pitchFamily="2" charset="0"/>
                  <a:sym typeface="Helvetica Neue Medium"/>
                </a:rPr>
                <a:t>My Laptop</a:t>
              </a:r>
            </a:p>
          </p:txBody>
        </p:sp>
      </p:grpSp>
      <p:grpSp>
        <p:nvGrpSpPr>
          <p:cNvPr id="405" name="Group"/>
          <p:cNvGrpSpPr/>
          <p:nvPr/>
        </p:nvGrpSpPr>
        <p:grpSpPr>
          <a:xfrm>
            <a:off x="8304055" y="2018239"/>
            <a:ext cx="1483709" cy="773626"/>
            <a:chOff x="0" y="0"/>
            <a:chExt cx="1483708" cy="773625"/>
          </a:xfrm>
        </p:grpSpPr>
        <p:sp>
          <p:nvSpPr>
            <p:cNvPr id="403"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04" name="CA private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private key</a:t>
              </a:r>
            </a:p>
          </p:txBody>
        </p:sp>
      </p:grpSp>
      <p:grpSp>
        <p:nvGrpSpPr>
          <p:cNvPr id="408" name="Group"/>
          <p:cNvGrpSpPr/>
          <p:nvPr/>
        </p:nvGrpSpPr>
        <p:grpSpPr>
          <a:xfrm>
            <a:off x="6577846" y="1265715"/>
            <a:ext cx="1929048" cy="3051385"/>
            <a:chOff x="676084" y="0"/>
            <a:chExt cx="1929046" cy="3051383"/>
          </a:xfrm>
        </p:grpSpPr>
        <p:sp>
          <p:nvSpPr>
            <p:cNvPr id="406" name="Ribbon"/>
            <p:cNvSpPr/>
            <p:nvPr/>
          </p:nvSpPr>
          <p:spPr>
            <a:xfrm>
              <a:off x="676084" y="0"/>
              <a:ext cx="683099" cy="1031909"/>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07" name="amazon.com certificate…"/>
            <p:cNvSpPr/>
            <p:nvPr/>
          </p:nvSpPr>
          <p:spPr>
            <a:xfrm>
              <a:off x="1335131" y="1781383"/>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(AZ’s public key + CA’s sig)</a:t>
              </a:r>
            </a:p>
          </p:txBody>
        </p:sp>
      </p:grpSp>
      <p:grpSp>
        <p:nvGrpSpPr>
          <p:cNvPr id="411" name="Group"/>
          <p:cNvGrpSpPr/>
          <p:nvPr/>
        </p:nvGrpSpPr>
        <p:grpSpPr>
          <a:xfrm>
            <a:off x="2067782" y="3690203"/>
            <a:ext cx="1527743" cy="1510453"/>
            <a:chOff x="0" y="0"/>
            <a:chExt cx="1483708" cy="1609619"/>
          </a:xfrm>
        </p:grpSpPr>
        <p:sp>
          <p:nvSpPr>
            <p:cNvPr id="409"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10" name="amazon.com public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public key</a:t>
              </a:r>
            </a:p>
          </p:txBody>
        </p:sp>
      </p:grpSp>
      <p:grpSp>
        <p:nvGrpSpPr>
          <p:cNvPr id="414" name="Group"/>
          <p:cNvGrpSpPr/>
          <p:nvPr/>
        </p:nvGrpSpPr>
        <p:grpSpPr>
          <a:xfrm>
            <a:off x="4408190" y="4701488"/>
            <a:ext cx="1997286" cy="3074130"/>
            <a:chOff x="607846" y="0"/>
            <a:chExt cx="1997285" cy="3074129"/>
          </a:xfrm>
        </p:grpSpPr>
        <p:sp>
          <p:nvSpPr>
            <p:cNvPr id="412" name="Ribbon"/>
            <p:cNvSpPr/>
            <p:nvPr/>
          </p:nvSpPr>
          <p:spPr>
            <a:xfrm>
              <a:off x="607846" y="0"/>
              <a:ext cx="683099" cy="1031908"/>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13" name="amazon.com certificate…"/>
            <p:cNvSpPr/>
            <p:nvPr/>
          </p:nvSpPr>
          <p:spPr>
            <a:xfrm>
              <a:off x="1335131" y="180412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(AZ’s public key + CA’s sig)</a:t>
              </a:r>
            </a:p>
          </p:txBody>
        </p:sp>
      </p:grpSp>
      <p:grpSp>
        <p:nvGrpSpPr>
          <p:cNvPr id="417" name="Group"/>
          <p:cNvGrpSpPr/>
          <p:nvPr/>
        </p:nvGrpSpPr>
        <p:grpSpPr>
          <a:xfrm>
            <a:off x="8291459" y="5704771"/>
            <a:ext cx="1483710" cy="773629"/>
            <a:chOff x="0" y="0"/>
            <a:chExt cx="1483708" cy="773626"/>
          </a:xfrm>
        </p:grpSpPr>
        <p:sp>
          <p:nvSpPr>
            <p:cNvPr id="415"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16" name="CA public key"/>
            <p:cNvSpPr/>
            <p:nvPr/>
          </p:nvSpPr>
          <p:spPr>
            <a:xfrm>
              <a:off x="0" y="455272"/>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public key</a:t>
              </a:r>
            </a:p>
          </p:txBody>
        </p:sp>
      </p:gr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1966 -0.06204 L 0.39688 -0.30069 " pathEditMode="relative" rAng="0" ptsTypes="AA">
                                      <p:cBhvr>
                                        <p:cTn id="6" dur="1000" fill="hold"/>
                                        <p:tgtEl>
                                          <p:spTgt spid="387"/>
                                        </p:tgtEl>
                                        <p:attrNameLst>
                                          <p:attrName>ppt_x</p:attrName>
                                          <p:attrName>ppt_y</p:attrName>
                                        </p:attrNameLst>
                                      </p:cBhvr>
                                      <p:rCtr x="20820" y="-11944"/>
                                    </p:animMotion>
                                  </p:childTnLst>
                                </p:cTn>
                              </p:par>
                            </p:childTnLst>
                          </p:cTn>
                        </p:par>
                      </p:childTnLst>
                    </p:cTn>
                  </p:par>
                  <p:par>
                    <p:cTn id="7" fill="hold">
                      <p:stCondLst>
                        <p:cond delay="indefinite"/>
                      </p:stCondLst>
                      <p:childTnLst>
                        <p:par>
                          <p:cTn id="8" fill="hold">
                            <p:stCondLst>
                              <p:cond delay="0"/>
                            </p:stCondLst>
                            <p:childTnLst>
                              <p:par>
                                <p:cTn id="9" presetID="-1" presetClass="path" presetSubtype="0" accel="50000" decel="50000" fill="hold" nodeType="clickEffect">
                                  <p:stCondLst>
                                    <p:cond delay="0"/>
                                  </p:stCondLst>
                                  <p:childTnLst>
                                    <p:animMotion origin="layout" path="M -1.04167E-6 4.81481E-6 L 0.37956 -0.36621 " pathEditMode="relative" rAng="0" ptsTypes="AA">
                                      <p:cBhvr>
                                        <p:cTn id="10" dur="1000" fill="hold"/>
                                        <p:tgtEl>
                                          <p:spTgt spid="399"/>
                                        </p:tgtEl>
                                        <p:attrNameLst>
                                          <p:attrName>ppt_x</p:attrName>
                                          <p:attrName>ppt_y</p:attrName>
                                        </p:attrNameLst>
                                      </p:cBhvr>
                                      <p:rCtr x="18971" y="-18310"/>
                                    </p:animMotion>
                                  </p:childTnLst>
                                </p:cTn>
                              </p:par>
                            </p:childTnLst>
                          </p:cTn>
                        </p:par>
                      </p:childTnLst>
                    </p:cTn>
                  </p:par>
                  <p:par>
                    <p:cTn id="11" fill="hold">
                      <p:stCondLst>
                        <p:cond delay="indefinite"/>
                      </p:stCondLst>
                      <p:childTnLst>
                        <p:par>
                          <p:cTn id="12" fill="hold">
                            <p:stCondLst>
                              <p:cond delay="0"/>
                            </p:stCondLst>
                            <p:childTnLst>
                              <p:par>
                                <p:cTn id="13" presetID="-1" presetClass="path" presetSubtype="0" accel="50000" decel="50000" fill="hold" nodeType="clickEffect">
                                  <p:stCondLst>
                                    <p:cond delay="0"/>
                                  </p:stCondLst>
                                  <p:childTnLst>
                                    <p:animMotion origin="layout" path="M 2.91667E-6 -4.07407E-6 L -0.10417 -0.01967 " pathEditMode="relative" rAng="0" ptsTypes="AA">
                                      <p:cBhvr>
                                        <p:cTn id="14" dur="1000" fill="hold"/>
                                        <p:tgtEl>
                                          <p:spTgt spid="405"/>
                                        </p:tgtEl>
                                        <p:attrNameLst>
                                          <p:attrName>ppt_x</p:attrName>
                                          <p:attrName>ppt_y</p:attrName>
                                        </p:attrNameLst>
                                      </p:cBhvr>
                                      <p:rCtr x="-5208" y="-995"/>
                                    </p:animMotion>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0" nodeType="clickEffect">
                                  <p:stCondLst>
                                    <p:cond delay="0"/>
                                  </p:stCondLst>
                                  <p:childTnLst>
                                    <p:animEffect transition="out" filter="fade">
                                      <p:cBhvr>
                                        <p:cTn id="18" dur="500"/>
                                        <p:tgtEl>
                                          <p:spTgt spid="405"/>
                                        </p:tgtEl>
                                      </p:cBhvr>
                                    </p:animEffect>
                                    <p:set>
                                      <p:cBhvr>
                                        <p:cTn id="19" dur="1" fill="hold">
                                          <p:stCondLst>
                                            <p:cond delay="499"/>
                                          </p:stCondLst>
                                        </p:cTn>
                                        <p:tgtEl>
                                          <p:spTgt spid="405"/>
                                        </p:tgtEl>
                                        <p:attrNameLst>
                                          <p:attrName>style.visibility</p:attrName>
                                        </p:attrNameLst>
                                      </p:cBhvr>
                                      <p:to>
                                        <p:strVal val="hidden"/>
                                      </p:to>
                                    </p:set>
                                  </p:childTnLst>
                                </p:cTn>
                              </p:par>
                            </p:childTnLst>
                          </p:cTn>
                        </p:par>
                        <p:par>
                          <p:cTn id="20" fill="hold">
                            <p:stCondLst>
                              <p:cond delay="500"/>
                            </p:stCondLst>
                            <p:childTnLst>
                              <p:par>
                                <p:cTn id="21" presetID="10" presetClass="exit" presetSubtype="0" fill="hold" grpId="0" nodeType="afterEffect">
                                  <p:stCondLst>
                                    <p:cond delay="0"/>
                                  </p:stCondLst>
                                  <p:childTnLst>
                                    <p:animEffect transition="out" filter="fade">
                                      <p:cBhvr>
                                        <p:cTn id="22" dur="500"/>
                                        <p:tgtEl>
                                          <p:spTgt spid="387"/>
                                        </p:tgtEl>
                                      </p:cBhvr>
                                    </p:animEffect>
                                    <p:set>
                                      <p:cBhvr>
                                        <p:cTn id="23" dur="1" fill="hold">
                                          <p:stCondLst>
                                            <p:cond delay="499"/>
                                          </p:stCondLst>
                                        </p:cTn>
                                        <p:tgtEl>
                                          <p:spTgt spid="387"/>
                                        </p:tgtEl>
                                        <p:attrNameLst>
                                          <p:attrName>style.visibility</p:attrName>
                                        </p:attrNameLst>
                                      </p:cBhvr>
                                      <p:to>
                                        <p:strVal val="hidden"/>
                                      </p:to>
                                    </p:set>
                                  </p:childTnLst>
                                </p:cTn>
                              </p:par>
                            </p:childTnLst>
                          </p:cTn>
                        </p:par>
                        <p:par>
                          <p:cTn id="24" fill="hold">
                            <p:stCondLst>
                              <p:cond delay="1000"/>
                            </p:stCondLst>
                            <p:childTnLst>
                              <p:par>
                                <p:cTn id="25" presetID="10" presetClass="exit" presetSubtype="0" fill="hold" grpId="0" nodeType="afterEffect">
                                  <p:stCondLst>
                                    <p:cond delay="0"/>
                                  </p:stCondLst>
                                  <p:childTnLst>
                                    <p:animEffect transition="out" filter="fade">
                                      <p:cBhvr>
                                        <p:cTn id="26" dur="500"/>
                                        <p:tgtEl>
                                          <p:spTgt spid="399"/>
                                        </p:tgtEl>
                                      </p:cBhvr>
                                    </p:animEffect>
                                    <p:set>
                                      <p:cBhvr>
                                        <p:cTn id="27" dur="1" fill="hold">
                                          <p:stCondLst>
                                            <p:cond delay="499"/>
                                          </p:stCondLst>
                                        </p:cTn>
                                        <p:tgtEl>
                                          <p:spTgt spid="399"/>
                                        </p:tgtEl>
                                        <p:attrNameLst>
                                          <p:attrName>style.visibility</p:attrName>
                                        </p:attrNameLst>
                                      </p:cBhvr>
                                      <p:to>
                                        <p:strVal val="hidden"/>
                                      </p:to>
                                    </p:set>
                                  </p:childTnLst>
                                </p:cTn>
                              </p:par>
                            </p:childTnLst>
                          </p:cTn>
                        </p:par>
                        <p:par>
                          <p:cTn id="28" fill="hold">
                            <p:stCondLst>
                              <p:cond delay="1500"/>
                            </p:stCondLst>
                            <p:childTnLst>
                              <p:par>
                                <p:cTn id="29" presetID="1" presetClass="entr" presetSubtype="0" fill="hold" grpId="0" nodeType="afterEffect">
                                  <p:stCondLst>
                                    <p:cond delay="100"/>
                                  </p:stCondLst>
                                  <p:iterate>
                                    <p:tmAbs val="0"/>
                                  </p:iterate>
                                  <p:childTnLst>
                                    <p:set>
                                      <p:cBhvr>
                                        <p:cTn id="30" fill="hold"/>
                                        <p:tgtEl>
                                          <p:spTgt spid="40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path" presetSubtype="0" accel="50000" decel="50000" fill="hold" nodeType="clickEffect">
                                  <p:stCondLst>
                                    <p:cond delay="0"/>
                                  </p:stCondLst>
                                  <p:childTnLst>
                                    <p:animMotion origin="layout" path="M 0.10391 -0.09352 L -0.17331 0.50278 " pathEditMode="relative" rAng="0" ptsTypes="AA">
                                      <p:cBhvr>
                                        <p:cTn id="34" dur="1000" fill="hold"/>
                                        <p:tgtEl>
                                          <p:spTgt spid="408"/>
                                        </p:tgtEl>
                                        <p:attrNameLst>
                                          <p:attrName>ppt_x</p:attrName>
                                          <p:attrName>ppt_y</p:attrName>
                                        </p:attrNameLst>
                                      </p:cBhvr>
                                      <p:rCtr x="-13867" y="29815"/>
                                    </p:animMotion>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iterate>
                                    <p:tmAbs val="0"/>
                                  </p:iterate>
                                  <p:childTnLst>
                                    <p:set>
                                      <p:cBhvr>
                                        <p:cTn id="38" fill="hold"/>
                                        <p:tgtEl>
                                          <p:spTgt spid="414"/>
                                        </p:tgtEl>
                                        <p:attrNameLst>
                                          <p:attrName>style.visibility</p:attrName>
                                        </p:attrNameLst>
                                      </p:cBhvr>
                                      <p:to>
                                        <p:strVal val="visible"/>
                                      </p:to>
                                    </p:set>
                                  </p:childTnLst>
                                </p:cTn>
                              </p:par>
                              <p:par>
                                <p:cTn id="39" presetID="-1" presetClass="path" presetSubtype="0" accel="50000" decel="50000" fill="hold" nodeType="withEffect">
                                  <p:stCondLst>
                                    <p:cond delay="0"/>
                                  </p:stCondLst>
                                  <p:childTnLst>
                                    <p:animMotion origin="layout" path="M 4.16667E-7 2.59259E-6 L 0.41081 -0.01667 " pathEditMode="relative" rAng="0" ptsTypes="AA">
                                      <p:cBhvr>
                                        <p:cTn id="40" dur="1000" fill="hold"/>
                                        <p:tgtEl>
                                          <p:spTgt spid="414"/>
                                        </p:tgtEl>
                                        <p:attrNameLst>
                                          <p:attrName>ppt_x</p:attrName>
                                          <p:attrName>ppt_y</p:attrName>
                                        </p:attrNameLst>
                                      </p:cBhvr>
                                      <p:rCtr x="20534" y="-83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7" grpId="0" animBg="1" advAuto="0"/>
      <p:bldP spid="399" grpId="0" animBg="1" advAuto="0"/>
      <p:bldP spid="405" grpId="0" animBg="1" advAuto="0"/>
      <p:bldP spid="408" grpId="0" animBg="1" advAuto="0"/>
      <p:bldP spid="414" grpId="0"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5EE76-9285-238F-5EE7-FE6F356AA0D1}"/>
              </a:ext>
            </a:extLst>
          </p:cNvPr>
          <p:cNvSpPr>
            <a:spLocks noGrp="1"/>
          </p:cNvSpPr>
          <p:nvPr>
            <p:ph type="title"/>
          </p:nvPr>
        </p:nvSpPr>
        <p:spPr/>
        <p:txBody>
          <a:bodyPr/>
          <a:lstStyle/>
          <a:p>
            <a:r>
              <a:rPr lang="en-US" dirty="0"/>
              <a:t>Security: Basic Vocabulary (1)</a:t>
            </a:r>
          </a:p>
        </p:txBody>
      </p:sp>
      <p:sp>
        <p:nvSpPr>
          <p:cNvPr id="3" name="Content Placeholder 2">
            <a:extLst>
              <a:ext uri="{FF2B5EF4-FFF2-40B4-BE49-F238E27FC236}">
                <a16:creationId xmlns:a16="http://schemas.microsoft.com/office/drawing/2014/main" id="{51FF7043-E4F9-A17C-F3B8-FD58CA6A73D6}"/>
              </a:ext>
            </a:extLst>
          </p:cNvPr>
          <p:cNvSpPr>
            <a:spLocks noGrp="1"/>
          </p:cNvSpPr>
          <p:nvPr>
            <p:ph idx="1"/>
          </p:nvPr>
        </p:nvSpPr>
        <p:spPr/>
        <p:txBody>
          <a:bodyPr/>
          <a:lstStyle/>
          <a:p>
            <a:r>
              <a:rPr lang="en-US" dirty="0"/>
              <a:t>Security is a set of non-functional requirements (sometimes called “CIA”):</a:t>
            </a:r>
          </a:p>
          <a:p>
            <a:r>
              <a:rPr lang="en-US" dirty="0"/>
              <a:t>Confidentiality: is information disclosed to unauthorized individuals?</a:t>
            </a:r>
          </a:p>
          <a:p>
            <a:r>
              <a:rPr lang="en-US" dirty="0"/>
              <a:t>Integrity: is code or data tampered with?</a:t>
            </a:r>
          </a:p>
          <a:p>
            <a:r>
              <a:rPr lang="en-US" dirty="0"/>
              <a:t>Availability: is the system accessible and usable?</a:t>
            </a:r>
          </a:p>
          <a:p>
            <a:endParaRPr lang="en-US" dirty="0"/>
          </a:p>
        </p:txBody>
      </p:sp>
      <p:sp>
        <p:nvSpPr>
          <p:cNvPr id="4" name="Slide Number Placeholder 3">
            <a:extLst>
              <a:ext uri="{FF2B5EF4-FFF2-40B4-BE49-F238E27FC236}">
                <a16:creationId xmlns:a16="http://schemas.microsoft.com/office/drawing/2014/main" id="{87774AF4-9C48-112F-56C4-79515273B15D}"/>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7475191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ertificate Authorities"/>
          <p:cNvSpPr txBox="1">
            <a:spLocks noGrp="1"/>
          </p:cNvSpPr>
          <p:nvPr>
            <p:ph type="title"/>
          </p:nvPr>
        </p:nvSpPr>
        <p:spPr>
          <a:prstGeom prst="rect">
            <a:avLst/>
          </a:prstGeom>
        </p:spPr>
        <p:txBody>
          <a:bodyPr/>
          <a:lstStyle/>
          <a:p>
            <a:r>
              <a:rPr lang="en-US" dirty="0"/>
              <a:t>Why should we trust the CA?</a:t>
            </a:r>
            <a:endParaRPr dirty="0"/>
          </a:p>
        </p:txBody>
      </p:sp>
      <p:sp>
        <p:nvSpPr>
          <p:cNvPr id="345" name="Note: We had to already know the CA's public key…"/>
          <p:cNvSpPr txBox="1">
            <a:spLocks noGrp="1"/>
          </p:cNvSpPr>
          <p:nvPr>
            <p:ph idx="1"/>
          </p:nvPr>
        </p:nvSpPr>
        <p:spPr>
          <a:xfrm>
            <a:off x="838200" y="1500160"/>
            <a:ext cx="5074085" cy="4351338"/>
          </a:xfrm>
          <a:prstGeom prst="rect">
            <a:avLst/>
          </a:prstGeom>
        </p:spPr>
        <p:txBody>
          <a:bodyPr/>
          <a:lstStyle/>
          <a:p>
            <a:r>
              <a:rPr lang="en-US" dirty="0"/>
              <a:t>For this to work, w</a:t>
            </a:r>
            <a:r>
              <a:rPr dirty="0"/>
              <a:t>e had to already know the CA's public key</a:t>
            </a:r>
          </a:p>
          <a:p>
            <a:r>
              <a:rPr dirty="0"/>
              <a:t>There are a small set of “root” CA’s (think: root DNS servers)</a:t>
            </a:r>
          </a:p>
          <a:p>
            <a:r>
              <a:rPr dirty="0"/>
              <a:t>Every computer/browser is shipped with these root CA public keys</a:t>
            </a:r>
          </a:p>
        </p:txBody>
      </p:sp>
      <p:pic>
        <p:nvPicPr>
          <p:cNvPr id="346" name="Image" descr="Image"/>
          <p:cNvPicPr>
            <a:picLocks noChangeAspect="1"/>
          </p:cNvPicPr>
          <p:nvPr/>
        </p:nvPicPr>
        <p:blipFill>
          <a:blip r:embed="rId3"/>
          <a:stretch>
            <a:fillRect/>
          </a:stretch>
        </p:blipFill>
        <p:spPr>
          <a:xfrm>
            <a:off x="6096000" y="2685995"/>
            <a:ext cx="5223868" cy="3321845"/>
          </a:xfrm>
          <a:prstGeom prst="rect">
            <a:avLst/>
          </a:prstGeom>
          <a:ln w="12700">
            <a:miter lim="400000"/>
          </a:ln>
        </p:spPr>
      </p:pic>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6" grpId="0" animBg="1" advAuto="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Certificate Authorities"/>
          <p:cNvSpPr txBox="1">
            <a:spLocks noGrp="1"/>
          </p:cNvSpPr>
          <p:nvPr>
            <p:ph type="title"/>
          </p:nvPr>
        </p:nvSpPr>
        <p:spPr>
          <a:prstGeom prst="rect">
            <a:avLst/>
          </a:prstGeom>
        </p:spPr>
        <p:txBody>
          <a:bodyPr>
            <a:normAutofit/>
          </a:bodyPr>
          <a:lstStyle/>
          <a:p>
            <a:r>
              <a:rPr lang="en-US" sz="3600" dirty="0"/>
              <a:t>What happens if a CA is compromised, and issues invalid certificates?</a:t>
            </a:r>
            <a:endParaRPr sz="3600" dirty="0"/>
          </a:p>
        </p:txBody>
      </p:sp>
      <p:pic>
        <p:nvPicPr>
          <p:cNvPr id="351" name="Image" descr="Image"/>
          <p:cNvPicPr>
            <a:picLocks noChangeAspect="1"/>
          </p:cNvPicPr>
          <p:nvPr/>
        </p:nvPicPr>
        <p:blipFill>
          <a:blip r:embed="rId3"/>
          <a:stretch>
            <a:fillRect/>
          </a:stretch>
        </p:blipFill>
        <p:spPr>
          <a:xfrm>
            <a:off x="6513911" y="1997123"/>
            <a:ext cx="5054204" cy="4598790"/>
          </a:xfrm>
          <a:prstGeom prst="rect">
            <a:avLst/>
          </a:prstGeom>
          <a:ln w="12700">
            <a:solidFill>
              <a:schemeClr val="tx1"/>
            </a:solidFill>
            <a:miter lim="400000"/>
          </a:ln>
        </p:spPr>
      </p:pic>
      <p:pic>
        <p:nvPicPr>
          <p:cNvPr id="352" name="Image" descr="Image"/>
          <p:cNvPicPr>
            <a:picLocks noChangeAspect="1"/>
          </p:cNvPicPr>
          <p:nvPr/>
        </p:nvPicPr>
        <p:blipFill>
          <a:blip r:embed="rId4"/>
          <a:stretch>
            <a:fillRect/>
          </a:stretch>
        </p:blipFill>
        <p:spPr>
          <a:xfrm>
            <a:off x="838200" y="1997123"/>
            <a:ext cx="4839891" cy="1669852"/>
          </a:xfrm>
          <a:prstGeom prst="rect">
            <a:avLst/>
          </a:prstGeom>
          <a:ln w="12700">
            <a:solidFill>
              <a:schemeClr val="tx1"/>
            </a:solidFill>
            <a:miter lim="400000"/>
          </a:ln>
        </p:spPr>
      </p:pic>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3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0" animBg="1" advAuto="0"/>
      <p:bldP spid="352" grpId="0" animBg="1" advAuto="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9D19-3787-E2A6-F56A-846C6CCC8526}"/>
              </a:ext>
            </a:extLst>
          </p:cNvPr>
          <p:cNvSpPr>
            <a:spLocks noGrp="1"/>
          </p:cNvSpPr>
          <p:nvPr>
            <p:ph type="title"/>
          </p:nvPr>
        </p:nvSpPr>
        <p:spPr/>
        <p:txBody>
          <a:bodyPr>
            <a:normAutofit/>
          </a:bodyPr>
          <a:lstStyle/>
          <a:p>
            <a:r>
              <a:rPr lang="en-US" dirty="0"/>
              <a:t>You can do this for your website for free</a:t>
            </a:r>
          </a:p>
        </p:txBody>
      </p:sp>
      <p:sp>
        <p:nvSpPr>
          <p:cNvPr id="3" name="Text Placeholder 2">
            <a:extLst>
              <a:ext uri="{FF2B5EF4-FFF2-40B4-BE49-F238E27FC236}">
                <a16:creationId xmlns:a16="http://schemas.microsoft.com/office/drawing/2014/main" id="{E2107AB7-455D-3A5F-17C4-DD392607D27B}"/>
              </a:ext>
            </a:extLst>
          </p:cNvPr>
          <p:cNvSpPr>
            <a:spLocks noGrp="1"/>
          </p:cNvSpPr>
          <p:nvPr>
            <p:ph idx="1"/>
          </p:nvPr>
        </p:nvSpPr>
        <p:spPr/>
        <p:txBody>
          <a:bodyPr>
            <a:normAutofit/>
          </a:bodyPr>
          <a:lstStyle/>
          <a:p>
            <a:r>
              <a:rPr lang="en-US" dirty="0"/>
              <a:t>letsencrypt.com</a:t>
            </a:r>
          </a:p>
        </p:txBody>
      </p:sp>
      <p:pic>
        <p:nvPicPr>
          <p:cNvPr id="10" name="Picture 9">
            <a:extLst>
              <a:ext uri="{FF2B5EF4-FFF2-40B4-BE49-F238E27FC236}">
                <a16:creationId xmlns:a16="http://schemas.microsoft.com/office/drawing/2014/main" id="{F50B0895-0402-5519-DDE9-AA6C17771A27}"/>
              </a:ext>
            </a:extLst>
          </p:cNvPr>
          <p:cNvPicPr>
            <a:picLocks noChangeAspect="1"/>
          </p:cNvPicPr>
          <p:nvPr/>
        </p:nvPicPr>
        <p:blipFill>
          <a:blip r:embed="rId2"/>
          <a:stretch>
            <a:fillRect/>
          </a:stretch>
        </p:blipFill>
        <p:spPr>
          <a:xfrm>
            <a:off x="2269331" y="2071069"/>
            <a:ext cx="8529638" cy="3619500"/>
          </a:xfrm>
          <a:prstGeom prst="rect">
            <a:avLst/>
          </a:prstGeom>
          <a:ln>
            <a:solidFill>
              <a:schemeClr val="tx1"/>
            </a:solidFill>
          </a:ln>
        </p:spPr>
      </p:pic>
    </p:spTree>
    <p:extLst>
      <p:ext uri="{BB962C8B-B14F-4D97-AF65-F5344CB8AC3E}">
        <p14:creationId xmlns:p14="http://schemas.microsoft.com/office/powerpoint/2010/main" val="7855837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SE-level mitigations for access-control threats</a:t>
            </a:r>
            <a:endParaRPr dirty="0"/>
          </a:p>
        </p:txBody>
      </p:sp>
      <p:sp>
        <p:nvSpPr>
          <p:cNvPr id="222" name="Implement multi-factor authentication…"/>
          <p:cNvSpPr txBox="1">
            <a:spLocks noGrp="1"/>
          </p:cNvSpPr>
          <p:nvPr>
            <p:ph idx="1"/>
          </p:nvPr>
        </p:nvSpPr>
        <p:spPr>
          <a:prstGeom prst="rect">
            <a:avLst/>
          </a:prstGeom>
        </p:spPr>
        <p:txBody>
          <a:bodyPr/>
          <a:lstStyle/>
          <a:p>
            <a:r>
              <a:rPr dirty="0"/>
              <a:t>Implement multi-factor authentication</a:t>
            </a:r>
          </a:p>
          <a:p>
            <a:r>
              <a:rPr lang="en-US" dirty="0"/>
              <a:t>Make sure passwords are not weak, have not been compromised.</a:t>
            </a:r>
            <a:endParaRPr dirty="0"/>
          </a:p>
          <a:p>
            <a:r>
              <a:rPr dirty="0"/>
              <a:t>Apply per-record access control</a:t>
            </a:r>
            <a:r>
              <a:rPr lang="en-US" dirty="0"/>
              <a:t> </a:t>
            </a:r>
          </a:p>
          <a:p>
            <a:pPr lvl="1"/>
            <a:r>
              <a:rPr lang="en-US" dirty="0"/>
              <a:t>Principle of least privilege</a:t>
            </a:r>
            <a:endParaRPr dirty="0"/>
          </a:p>
          <a:p>
            <a:r>
              <a:rPr dirty="0"/>
              <a:t>Harden </a:t>
            </a:r>
            <a:r>
              <a:rPr lang="en-US" dirty="0"/>
              <a:t>pathways for </a:t>
            </a:r>
            <a:r>
              <a:rPr dirty="0"/>
              <a:t>account creation, password reset</a:t>
            </a:r>
            <a:r>
              <a:rPr lang="en-US" dirty="0"/>
              <a:t>.</a:t>
            </a:r>
            <a:endParaRPr dirty="0"/>
          </a:p>
          <a:p>
            <a:r>
              <a:rPr lang="en-US" dirty="0"/>
              <a:t>Use an SSO to handle login</a:t>
            </a:r>
          </a:p>
          <a:p>
            <a:pPr lvl="1"/>
            <a:r>
              <a:rPr lang="en-US" dirty="0"/>
              <a:t>They might do it better than you can.</a:t>
            </a:r>
            <a:endParaRPr dirty="0"/>
          </a:p>
        </p:txBody>
      </p:sp>
    </p:spTree>
    <p:extLst>
      <p:ext uri="{BB962C8B-B14F-4D97-AF65-F5344CB8AC3E}">
        <p14:creationId xmlns:p14="http://schemas.microsoft.com/office/powerpoint/2010/main" val="24544661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0DF76-386D-3C7A-7E47-3D99278CCEE6}"/>
              </a:ext>
            </a:extLst>
          </p:cNvPr>
          <p:cNvSpPr>
            <a:spLocks noGrp="1"/>
          </p:cNvSpPr>
          <p:nvPr>
            <p:ph type="title"/>
          </p:nvPr>
        </p:nvSpPr>
        <p:spPr/>
        <p:txBody>
          <a:bodyPr/>
          <a:lstStyle/>
          <a:p>
            <a:r>
              <a:rPr lang="en-US" dirty="0"/>
              <a:t>Vulnerability 4: Supply-Chain Attacks</a:t>
            </a:r>
          </a:p>
        </p:txBody>
      </p:sp>
      <p:sp>
        <p:nvSpPr>
          <p:cNvPr id="3" name="Content Placeholder 2">
            <a:extLst>
              <a:ext uri="{FF2B5EF4-FFF2-40B4-BE49-F238E27FC236}">
                <a16:creationId xmlns:a16="http://schemas.microsoft.com/office/drawing/2014/main" id="{60B71892-19E8-4563-4834-8C1CE1C46F4F}"/>
              </a:ext>
            </a:extLst>
          </p:cNvPr>
          <p:cNvSpPr>
            <a:spLocks noGrp="1"/>
          </p:cNvSpPr>
          <p:nvPr>
            <p:ph idx="1"/>
          </p:nvPr>
        </p:nvSpPr>
        <p:spPr>
          <a:xfrm>
            <a:off x="838199" y="1500160"/>
            <a:ext cx="6551423" cy="4351338"/>
          </a:xfrm>
        </p:spPr>
        <p:txBody>
          <a:bodyPr/>
          <a:lstStyle/>
          <a:p>
            <a:r>
              <a:rPr lang="en-US" dirty="0"/>
              <a:t>Do we trust our own code? </a:t>
            </a:r>
          </a:p>
          <a:p>
            <a:r>
              <a:rPr lang="en-US" dirty="0"/>
              <a:t>Third-party code provides an attack vector</a:t>
            </a:r>
          </a:p>
          <a:p>
            <a:endParaRPr lang="en-US" dirty="0"/>
          </a:p>
        </p:txBody>
      </p:sp>
    </p:spTree>
    <p:extLst>
      <p:ext uri="{BB962C8B-B14F-4D97-AF65-F5344CB8AC3E}">
        <p14:creationId xmlns:p14="http://schemas.microsoft.com/office/powerpoint/2010/main" val="25948901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normAutofit/>
          </a:bodyPr>
          <a:lstStyle/>
          <a:p>
            <a:r>
              <a:rPr lang="en-US" sz="3600" dirty="0"/>
              <a:t>The software supply chain has many points of weakness</a:t>
            </a:r>
          </a:p>
        </p:txBody>
      </p:sp>
      <p:sp>
        <p:nvSpPr>
          <p:cNvPr id="7" name="In-house code">
            <a:extLst>
              <a:ext uri="{FF2B5EF4-FFF2-40B4-BE49-F238E27FC236}">
                <a16:creationId xmlns:a16="http://schemas.microsoft.com/office/drawing/2014/main" id="{D1E1B8A0-3925-C448-8330-AC7A6EAEE4D0}"/>
              </a:ext>
            </a:extLst>
          </p:cNvPr>
          <p:cNvSpPr/>
          <p:nvPr/>
        </p:nvSpPr>
        <p:spPr>
          <a:xfrm>
            <a:off x="1651339" y="4211067"/>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In-house code</a:t>
            </a:r>
          </a:p>
        </p:txBody>
      </p:sp>
      <p:sp>
        <p:nvSpPr>
          <p:cNvPr id="8" name="Line">
            <a:extLst>
              <a:ext uri="{FF2B5EF4-FFF2-40B4-BE49-F238E27FC236}">
                <a16:creationId xmlns:a16="http://schemas.microsoft.com/office/drawing/2014/main" id="{254D5A7A-06FC-E94D-8F35-1718B25ACEDE}"/>
              </a:ext>
            </a:extLst>
          </p:cNvPr>
          <p:cNvSpPr/>
          <p:nvPr/>
        </p:nvSpPr>
        <p:spPr>
          <a:xfrm>
            <a:off x="5984368"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9" name="External dependencies">
            <a:extLst>
              <a:ext uri="{FF2B5EF4-FFF2-40B4-BE49-F238E27FC236}">
                <a16:creationId xmlns:a16="http://schemas.microsoft.com/office/drawing/2014/main" id="{477771BA-0037-A54A-B32B-8D506F4C4D90}"/>
              </a:ext>
            </a:extLst>
          </p:cNvPr>
          <p:cNvSpPr/>
          <p:nvPr/>
        </p:nvSpPr>
        <p:spPr>
          <a:xfrm>
            <a:off x="1651339" y="2659223"/>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External dependencies</a:t>
            </a:r>
          </a:p>
        </p:txBody>
      </p:sp>
      <p:sp>
        <p:nvSpPr>
          <p:cNvPr id="10" name="Build process">
            <a:extLst>
              <a:ext uri="{FF2B5EF4-FFF2-40B4-BE49-F238E27FC236}">
                <a16:creationId xmlns:a16="http://schemas.microsoft.com/office/drawing/2014/main" id="{5B4211AD-CD04-C24E-8406-ED7FA2E66A83}"/>
              </a:ext>
            </a:extLst>
          </p:cNvPr>
          <p:cNvSpPr/>
          <p:nvPr/>
        </p:nvSpPr>
        <p:spPr>
          <a:xfrm>
            <a:off x="4381439" y="343659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Build process</a:t>
            </a:r>
          </a:p>
        </p:txBody>
      </p:sp>
      <p:sp>
        <p:nvSpPr>
          <p:cNvPr id="11" name="Operating environment">
            <a:extLst>
              <a:ext uri="{FF2B5EF4-FFF2-40B4-BE49-F238E27FC236}">
                <a16:creationId xmlns:a16="http://schemas.microsoft.com/office/drawing/2014/main" id="{6424DA7B-2403-B346-892B-0E7281781E3D}"/>
              </a:ext>
            </a:extLst>
          </p:cNvPr>
          <p:cNvSpPr/>
          <p:nvPr/>
        </p:nvSpPr>
        <p:spPr>
          <a:xfrm>
            <a:off x="9214917" y="343659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Operating environment</a:t>
            </a:r>
          </a:p>
        </p:txBody>
      </p:sp>
      <p:sp>
        <p:nvSpPr>
          <p:cNvPr id="12" name="Line">
            <a:extLst>
              <a:ext uri="{FF2B5EF4-FFF2-40B4-BE49-F238E27FC236}">
                <a16:creationId xmlns:a16="http://schemas.microsoft.com/office/drawing/2014/main" id="{1C26C454-DC36-674A-BC0E-C3CD20203DD6}"/>
              </a:ext>
            </a:extLst>
          </p:cNvPr>
          <p:cNvSpPr/>
          <p:nvPr/>
        </p:nvSpPr>
        <p:spPr>
          <a:xfrm>
            <a:off x="3240247" y="3238913"/>
            <a:ext cx="1166722" cy="69070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3" name="Line">
            <a:extLst>
              <a:ext uri="{FF2B5EF4-FFF2-40B4-BE49-F238E27FC236}">
                <a16:creationId xmlns:a16="http://schemas.microsoft.com/office/drawing/2014/main" id="{E5F109F0-90DE-044D-A85C-F52BE94CDFCD}"/>
              </a:ext>
            </a:extLst>
          </p:cNvPr>
          <p:cNvSpPr/>
          <p:nvPr/>
        </p:nvSpPr>
        <p:spPr>
          <a:xfrm>
            <a:off x="8355502"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4" name="Distribution process (including updates)">
            <a:extLst>
              <a:ext uri="{FF2B5EF4-FFF2-40B4-BE49-F238E27FC236}">
                <a16:creationId xmlns:a16="http://schemas.microsoft.com/office/drawing/2014/main" id="{9C85A987-13DA-4644-955F-64725AF0DDF4}"/>
              </a:ext>
            </a:extLst>
          </p:cNvPr>
          <p:cNvSpPr/>
          <p:nvPr/>
        </p:nvSpPr>
        <p:spPr>
          <a:xfrm>
            <a:off x="6829928" y="344294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Distribution process (including updates)</a:t>
            </a:r>
          </a:p>
        </p:txBody>
      </p:sp>
      <p:sp>
        <p:nvSpPr>
          <p:cNvPr id="15" name="Line">
            <a:extLst>
              <a:ext uri="{FF2B5EF4-FFF2-40B4-BE49-F238E27FC236}">
                <a16:creationId xmlns:a16="http://schemas.microsoft.com/office/drawing/2014/main" id="{23464F13-DF10-5C4F-871B-E25B8E58262D}"/>
              </a:ext>
            </a:extLst>
          </p:cNvPr>
          <p:cNvSpPr/>
          <p:nvPr/>
        </p:nvSpPr>
        <p:spPr>
          <a:xfrm flipV="1">
            <a:off x="3274969" y="3967473"/>
            <a:ext cx="1099751" cy="787711"/>
          </a:xfrm>
          <a:prstGeom prst="line">
            <a:avLst/>
          </a:prstGeom>
          <a:ln w="127000">
            <a:solidFill>
              <a:srgbClr val="000000"/>
            </a:solidFill>
            <a:miter lim="400000"/>
            <a:tailEnd type="triangle"/>
          </a:ln>
        </p:spPr>
        <p:txBody>
          <a:bodyPr lIns="25400" tIns="25400" rIns="25400" bIns="25400" anchor="ctr"/>
          <a:lstStyle/>
          <a:p>
            <a:endParaRPr sz="900"/>
          </a:p>
        </p:txBody>
      </p:sp>
    </p:spTree>
    <p:extLst>
      <p:ext uri="{BB962C8B-B14F-4D97-AF65-F5344CB8AC3E}">
        <p14:creationId xmlns:p14="http://schemas.microsoft.com/office/powerpoint/2010/main" val="131366999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34E01-2FA1-197A-5356-A65E7B0A2B57}"/>
              </a:ext>
            </a:extLst>
          </p:cNvPr>
          <p:cNvSpPr>
            <a:spLocks noGrp="1"/>
          </p:cNvSpPr>
          <p:nvPr>
            <p:ph type="title"/>
          </p:nvPr>
        </p:nvSpPr>
        <p:spPr>
          <a:xfrm>
            <a:off x="838200" y="18255"/>
            <a:ext cx="6176375" cy="1325563"/>
          </a:xfrm>
        </p:spPr>
        <p:txBody>
          <a:bodyPr/>
          <a:lstStyle/>
          <a:p>
            <a:r>
              <a:rPr lang="en-US" dirty="0"/>
              <a:t>Example: the </a:t>
            </a:r>
            <a:r>
              <a:rPr lang="en-US" dirty="0" err="1"/>
              <a:t>eslint</a:t>
            </a:r>
            <a:r>
              <a:rPr lang="en-US" dirty="0"/>
              <a:t>-scope attack (2018)</a:t>
            </a:r>
          </a:p>
        </p:txBody>
      </p:sp>
      <p:sp>
        <p:nvSpPr>
          <p:cNvPr id="5" name="Content Placeholder 4">
            <a:extLst>
              <a:ext uri="{FF2B5EF4-FFF2-40B4-BE49-F238E27FC236}">
                <a16:creationId xmlns:a16="http://schemas.microsoft.com/office/drawing/2014/main" id="{A9C9FA64-1787-F504-C428-FB53B1BE993D}"/>
              </a:ext>
            </a:extLst>
          </p:cNvPr>
          <p:cNvSpPr>
            <a:spLocks noGrp="1"/>
          </p:cNvSpPr>
          <p:nvPr>
            <p:ph idx="1"/>
          </p:nvPr>
        </p:nvSpPr>
        <p:spPr>
          <a:xfrm>
            <a:off x="838200" y="1500160"/>
            <a:ext cx="6176375" cy="4351338"/>
          </a:xfrm>
        </p:spPr>
        <p:txBody>
          <a:bodyPr/>
          <a:lstStyle/>
          <a:p>
            <a:r>
              <a:rPr lang="en-US" dirty="0"/>
              <a:t>On 7/12/2018, a malicious version of </a:t>
            </a:r>
            <a:r>
              <a:rPr lang="en-US" dirty="0" err="1"/>
              <a:t>eslint</a:t>
            </a:r>
            <a:r>
              <a:rPr lang="en-US" dirty="0"/>
              <a:t>-scope was published to </a:t>
            </a:r>
            <a:r>
              <a:rPr lang="en-US" dirty="0" err="1"/>
              <a:t>npm</a:t>
            </a:r>
            <a:r>
              <a:rPr lang="en-US" dirty="0"/>
              <a:t>.</a:t>
            </a:r>
          </a:p>
          <a:p>
            <a:r>
              <a:rPr lang="en-US" dirty="0" err="1"/>
              <a:t>eslint</a:t>
            </a:r>
            <a:r>
              <a:rPr lang="en-US" dirty="0"/>
              <a:t>-scope is a core element of </a:t>
            </a:r>
            <a:r>
              <a:rPr lang="en-US" dirty="0" err="1"/>
              <a:t>eslint</a:t>
            </a:r>
            <a:r>
              <a:rPr lang="en-US" dirty="0"/>
              <a:t>, so many </a:t>
            </a:r>
            <a:r>
              <a:rPr lang="en-US" dirty="0" err="1"/>
              <a:t>many</a:t>
            </a:r>
            <a:r>
              <a:rPr lang="en-US" dirty="0"/>
              <a:t> users were affected.</a:t>
            </a:r>
          </a:p>
          <a:p>
            <a:r>
              <a:rPr lang="en-US" dirty="0"/>
              <a:t>Let’s analyze this… </a:t>
            </a:r>
          </a:p>
        </p:txBody>
      </p:sp>
      <p:sp>
        <p:nvSpPr>
          <p:cNvPr id="3" name="Slide Number Placeholder 2">
            <a:extLst>
              <a:ext uri="{FF2B5EF4-FFF2-40B4-BE49-F238E27FC236}">
                <a16:creationId xmlns:a16="http://schemas.microsoft.com/office/drawing/2014/main" id="{5D1E638C-6458-EB71-28AF-84F2B3E36786}"/>
              </a:ext>
            </a:extLst>
          </p:cNvPr>
          <p:cNvSpPr>
            <a:spLocks noGrp="1"/>
          </p:cNvSpPr>
          <p:nvPr>
            <p:ph type="sldNum" sz="quarter" idx="12"/>
          </p:nvPr>
        </p:nvSpPr>
        <p:spPr/>
        <p:txBody>
          <a:bodyPr/>
          <a:lstStyle/>
          <a:p>
            <a:fld id="{20F37917-FD3A-4669-9018-DA04BCDD3D75}" type="slidenum">
              <a:rPr lang="en-US" smtClean="0"/>
              <a:t>46</a:t>
            </a:fld>
            <a:endParaRPr lang="en-US"/>
          </a:p>
        </p:txBody>
      </p:sp>
      <p:pic>
        <p:nvPicPr>
          <p:cNvPr id="4" name="Image" descr="Postmortem for Malicious Packages Published on July 12th, 2018">
            <a:extLst>
              <a:ext uri="{FF2B5EF4-FFF2-40B4-BE49-F238E27FC236}">
                <a16:creationId xmlns:a16="http://schemas.microsoft.com/office/drawing/2014/main" id="{EB23FF2B-CFCE-F533-2699-C61E4E800B27}"/>
              </a:ext>
            </a:extLst>
          </p:cNvPr>
          <p:cNvPicPr>
            <a:picLocks noChangeAspect="1"/>
          </p:cNvPicPr>
          <p:nvPr/>
        </p:nvPicPr>
        <p:blipFill>
          <a:blip r:embed="rId3"/>
          <a:stretch>
            <a:fillRect/>
          </a:stretch>
        </p:blipFill>
        <p:spPr>
          <a:xfrm>
            <a:off x="7226299" y="463505"/>
            <a:ext cx="4127501" cy="5480051"/>
          </a:xfrm>
          <a:prstGeom prst="rect">
            <a:avLst/>
          </a:prstGeom>
          <a:ln w="12700">
            <a:solidFill>
              <a:schemeClr val="tx1"/>
            </a:solidFill>
            <a:miter lim="400000"/>
          </a:ln>
        </p:spPr>
      </p:pic>
      <p:sp>
        <p:nvSpPr>
          <p:cNvPr id="6" name="TextBox 5">
            <a:extLst>
              <a:ext uri="{FF2B5EF4-FFF2-40B4-BE49-F238E27FC236}">
                <a16:creationId xmlns:a16="http://schemas.microsoft.com/office/drawing/2014/main" id="{C23F348B-9F00-D08F-6BAB-D3B733FE22E1}"/>
              </a:ext>
            </a:extLst>
          </p:cNvPr>
          <p:cNvSpPr txBox="1"/>
          <p:nvPr/>
        </p:nvSpPr>
        <p:spPr>
          <a:xfrm>
            <a:off x="5298510" y="6225436"/>
            <a:ext cx="5210827" cy="4960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https://eslint.org/blog/2018/07/postmortem-for-malicious-package-publishes/</a:t>
            </a:r>
            <a:endParaRPr lang="en-US" dirty="0">
              <a:solidFill>
                <a:schemeClr val="tx1"/>
              </a:solidFill>
            </a:endParaRPr>
          </a:p>
        </p:txBody>
      </p:sp>
    </p:spTree>
    <p:extLst>
      <p:ext uri="{BB962C8B-B14F-4D97-AF65-F5344CB8AC3E}">
        <p14:creationId xmlns:p14="http://schemas.microsoft.com/office/powerpoint/2010/main" val="1675522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D1994-237B-BE56-8908-9DA25FD66ACC}"/>
              </a:ext>
            </a:extLst>
          </p:cNvPr>
          <p:cNvSpPr>
            <a:spLocks noGrp="1"/>
          </p:cNvSpPr>
          <p:nvPr>
            <p:ph type="title"/>
          </p:nvPr>
        </p:nvSpPr>
        <p:spPr/>
        <p:txBody>
          <a:bodyPr/>
          <a:lstStyle/>
          <a:p>
            <a:r>
              <a:rPr lang="en-US" dirty="0"/>
              <a:t>This incident leveraged several small security failures </a:t>
            </a:r>
          </a:p>
        </p:txBody>
      </p:sp>
      <p:sp>
        <p:nvSpPr>
          <p:cNvPr id="4" name="Content Placeholder 3">
            <a:extLst>
              <a:ext uri="{FF2B5EF4-FFF2-40B4-BE49-F238E27FC236}">
                <a16:creationId xmlns:a16="http://schemas.microsoft.com/office/drawing/2014/main" id="{8E569D0B-8C4C-D5F3-F633-5C5EE23755FD}"/>
              </a:ext>
            </a:extLst>
          </p:cNvPr>
          <p:cNvSpPr>
            <a:spLocks noGrp="1"/>
          </p:cNvSpPr>
          <p:nvPr>
            <p:ph idx="1"/>
          </p:nvPr>
        </p:nvSpPr>
        <p:spPr/>
        <p:txBody>
          <a:bodyPr>
            <a:normAutofit fontScale="92500" lnSpcReduction="10000"/>
          </a:bodyPr>
          <a:lstStyle/>
          <a:p>
            <a:r>
              <a:rPr lang="en-US" dirty="0"/>
              <a:t>An </a:t>
            </a:r>
            <a:r>
              <a:rPr lang="en-US" dirty="0" err="1"/>
              <a:t>eslint</a:t>
            </a:r>
            <a:r>
              <a:rPr lang="en-US" dirty="0"/>
              <a:t>-scope developer used their same password on another site.</a:t>
            </a:r>
          </a:p>
          <a:p>
            <a:r>
              <a:rPr lang="en-US" dirty="0"/>
              <a:t>The other site did not use 2FA</a:t>
            </a:r>
          </a:p>
          <a:p>
            <a:r>
              <a:rPr lang="en-US" dirty="0"/>
              <a:t>Password was leaked from the other site.</a:t>
            </a:r>
          </a:p>
          <a:p>
            <a:r>
              <a:rPr lang="en-US" dirty="0"/>
              <a:t>Attacker created malicious version of </a:t>
            </a:r>
            <a:r>
              <a:rPr lang="en-US" dirty="0" err="1"/>
              <a:t>eslint</a:t>
            </a:r>
            <a:r>
              <a:rPr lang="en-US" dirty="0"/>
              <a:t>-scope</a:t>
            </a:r>
          </a:p>
          <a:p>
            <a:r>
              <a:rPr lang="en-US" dirty="0"/>
              <a:t>Many users did not use package-</a:t>
            </a:r>
            <a:r>
              <a:rPr lang="en-US" dirty="0" err="1"/>
              <a:t>lock.json</a:t>
            </a:r>
            <a:r>
              <a:rPr lang="en-US" dirty="0"/>
              <a:t>, so their packages automatically installed the new (evil) version.</a:t>
            </a:r>
          </a:p>
          <a:p>
            <a:r>
              <a:rPr lang="en-US" dirty="0"/>
              <a:t>The malicious version sent copies of the user’s .</a:t>
            </a:r>
            <a:r>
              <a:rPr lang="en-US" dirty="0" err="1"/>
              <a:t>npmrc</a:t>
            </a:r>
            <a:r>
              <a:rPr lang="en-US" dirty="0"/>
              <a:t> to the attacker.   This file typically contains user tokens.</a:t>
            </a:r>
          </a:p>
          <a:p>
            <a:r>
              <a:rPr lang="en-US" dirty="0"/>
              <a:t>Estimated 4500 tokens were leaked and needed to be revoked.</a:t>
            </a:r>
          </a:p>
        </p:txBody>
      </p:sp>
      <p:sp>
        <p:nvSpPr>
          <p:cNvPr id="3" name="Slide Number Placeholder 2">
            <a:extLst>
              <a:ext uri="{FF2B5EF4-FFF2-40B4-BE49-F238E27FC236}">
                <a16:creationId xmlns:a16="http://schemas.microsoft.com/office/drawing/2014/main" id="{C097C4AA-9C32-07BB-74FC-2B25EE6B8A79}"/>
              </a:ext>
            </a:extLst>
          </p:cNvPr>
          <p:cNvSpPr>
            <a:spLocks noGrp="1"/>
          </p:cNvSpPr>
          <p:nvPr>
            <p:ph type="sldNum" sz="quarter" idx="12"/>
          </p:nvPr>
        </p:nvSpPr>
        <p:spPr/>
        <p:txBody>
          <a:bodyPr/>
          <a:lstStyle/>
          <a:p>
            <a:fld id="{20F37917-FD3A-4669-9018-DA04BCDD3D75}" type="slidenum">
              <a:rPr lang="en-US" smtClean="0"/>
              <a:t>47</a:t>
            </a:fld>
            <a:endParaRPr lang="en-US"/>
          </a:p>
        </p:txBody>
      </p:sp>
    </p:spTree>
    <p:extLst>
      <p:ext uri="{BB962C8B-B14F-4D97-AF65-F5344CB8AC3E}">
        <p14:creationId xmlns:p14="http://schemas.microsoft.com/office/powerpoint/2010/main" val="250827037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BEEAD-F7C7-6B80-623C-493C13DBB799}"/>
              </a:ext>
            </a:extLst>
          </p:cNvPr>
          <p:cNvSpPr>
            <a:spLocks noGrp="1"/>
          </p:cNvSpPr>
          <p:nvPr>
            <p:ph type="title"/>
          </p:nvPr>
        </p:nvSpPr>
        <p:spPr>
          <a:xfrm>
            <a:off x="838200" y="18255"/>
            <a:ext cx="5673811" cy="1325563"/>
          </a:xfrm>
        </p:spPr>
        <p:txBody>
          <a:bodyPr>
            <a:normAutofit fontScale="90000"/>
          </a:bodyPr>
          <a:lstStyle/>
          <a:p>
            <a:r>
              <a:rPr lang="en-US" dirty="0"/>
              <a:t>Example: the SolarWinds attack (2020)</a:t>
            </a:r>
          </a:p>
        </p:txBody>
      </p:sp>
      <p:sp>
        <p:nvSpPr>
          <p:cNvPr id="3" name="Content Placeholder 2">
            <a:extLst>
              <a:ext uri="{FF2B5EF4-FFF2-40B4-BE49-F238E27FC236}">
                <a16:creationId xmlns:a16="http://schemas.microsoft.com/office/drawing/2014/main" id="{D416E49C-1BF5-1B58-4DE4-52EEEDB3B576}"/>
              </a:ext>
            </a:extLst>
          </p:cNvPr>
          <p:cNvSpPr>
            <a:spLocks noGrp="1"/>
          </p:cNvSpPr>
          <p:nvPr>
            <p:ph idx="1"/>
          </p:nvPr>
        </p:nvSpPr>
        <p:spPr>
          <a:xfrm>
            <a:off x="838200" y="1500160"/>
            <a:ext cx="3979127" cy="4351338"/>
          </a:xfrm>
        </p:spPr>
        <p:txBody>
          <a:bodyPr/>
          <a:lstStyle/>
          <a:p>
            <a:r>
              <a:rPr lang="en-US" dirty="0"/>
              <a:t>Many networks compromised</a:t>
            </a:r>
          </a:p>
          <a:p>
            <a:r>
              <a:rPr lang="en-US" dirty="0"/>
              <a:t>Not discovered for months</a:t>
            </a:r>
          </a:p>
        </p:txBody>
      </p:sp>
      <p:sp>
        <p:nvSpPr>
          <p:cNvPr id="4" name="Slide Number Placeholder 3">
            <a:extLst>
              <a:ext uri="{FF2B5EF4-FFF2-40B4-BE49-F238E27FC236}">
                <a16:creationId xmlns:a16="http://schemas.microsoft.com/office/drawing/2014/main" id="{031BAE51-8385-9DB9-2663-77B6AEED500C}"/>
              </a:ext>
            </a:extLst>
          </p:cNvPr>
          <p:cNvSpPr>
            <a:spLocks noGrp="1"/>
          </p:cNvSpPr>
          <p:nvPr>
            <p:ph type="sldNum" sz="quarter" idx="12"/>
          </p:nvPr>
        </p:nvSpPr>
        <p:spPr/>
        <p:txBody>
          <a:bodyPr/>
          <a:lstStyle/>
          <a:p>
            <a:fld id="{20F37917-FD3A-4669-9018-DA04BCDD3D75}" type="slidenum">
              <a:rPr lang="en-US" smtClean="0"/>
              <a:t>48</a:t>
            </a:fld>
            <a:endParaRPr lang="en-US"/>
          </a:p>
        </p:txBody>
      </p:sp>
      <p:pic>
        <p:nvPicPr>
          <p:cNvPr id="5" name="Image" descr="Image">
            <a:extLst>
              <a:ext uri="{FF2B5EF4-FFF2-40B4-BE49-F238E27FC236}">
                <a16:creationId xmlns:a16="http://schemas.microsoft.com/office/drawing/2014/main" id="{179D2120-0D4E-2CD3-1CC9-72045E791596}"/>
              </a:ext>
            </a:extLst>
          </p:cNvPr>
          <p:cNvPicPr>
            <a:picLocks noChangeAspect="1"/>
          </p:cNvPicPr>
          <p:nvPr/>
        </p:nvPicPr>
        <p:blipFill rotWithShape="1">
          <a:blip r:embed="rId2"/>
          <a:srcRect t="41313"/>
          <a:stretch/>
        </p:blipFill>
        <p:spPr>
          <a:xfrm>
            <a:off x="5528861" y="976184"/>
            <a:ext cx="6365070" cy="5658792"/>
          </a:xfrm>
          <a:prstGeom prst="rect">
            <a:avLst/>
          </a:prstGeom>
          <a:ln w="12700">
            <a:solidFill>
              <a:schemeClr val="tx1"/>
            </a:solidFill>
            <a:miter lim="400000"/>
          </a:ln>
        </p:spPr>
      </p:pic>
    </p:spTree>
    <p:extLst>
      <p:ext uri="{BB962C8B-B14F-4D97-AF65-F5344CB8AC3E}">
        <p14:creationId xmlns:p14="http://schemas.microsoft.com/office/powerpoint/2010/main" val="195079441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DF512-114A-6B21-3F03-B0F24F6B2B0F}"/>
              </a:ext>
            </a:extLst>
          </p:cNvPr>
          <p:cNvSpPr>
            <a:spLocks noGrp="1"/>
          </p:cNvSpPr>
          <p:nvPr>
            <p:ph type="title"/>
          </p:nvPr>
        </p:nvSpPr>
        <p:spPr/>
        <p:txBody>
          <a:bodyPr/>
          <a:lstStyle/>
          <a:p>
            <a:r>
              <a:rPr lang="en-US" dirty="0"/>
              <a:t>This problem was recognized ages ago</a:t>
            </a:r>
          </a:p>
        </p:txBody>
      </p:sp>
      <p:sp>
        <p:nvSpPr>
          <p:cNvPr id="7" name="Content Placeholder 6">
            <a:extLst>
              <a:ext uri="{FF2B5EF4-FFF2-40B4-BE49-F238E27FC236}">
                <a16:creationId xmlns:a16="http://schemas.microsoft.com/office/drawing/2014/main" id="{1DF04E66-A5BA-25AD-6CF6-F2AFCCD61FB9}"/>
              </a:ext>
            </a:extLst>
          </p:cNvPr>
          <p:cNvSpPr>
            <a:spLocks noGrp="1"/>
          </p:cNvSpPr>
          <p:nvPr>
            <p:ph idx="1"/>
          </p:nvPr>
        </p:nvSpPr>
        <p:spPr>
          <a:xfrm>
            <a:off x="838200" y="1500160"/>
            <a:ext cx="6861048" cy="4351338"/>
          </a:xfrm>
        </p:spPr>
        <p:txBody>
          <a:bodyPr/>
          <a:lstStyle/>
          <a:p>
            <a:r>
              <a:rPr lang="en-US" dirty="0"/>
              <a:t>Ken Thompson (the Unix guy) - </a:t>
            </a:r>
            <a:r>
              <a:rPr lang="en-US" sz="4400" b="1" dirty="0">
                <a:solidFill>
                  <a:srgbClr val="FF0000"/>
                </a:solidFill>
              </a:rPr>
              <a:t>1984</a:t>
            </a:r>
          </a:p>
          <a:p>
            <a:r>
              <a:rPr lang="en-US" dirty="0"/>
              <a:t>Showed how to plant a bug in a compiler, so that any program compiled by that compiler would contain a backdoor. </a:t>
            </a:r>
          </a:p>
          <a:p>
            <a:endParaRPr lang="en-US" sz="4400" b="1" dirty="0">
              <a:solidFill>
                <a:srgbClr val="FF0000"/>
              </a:solidFill>
            </a:endParaRPr>
          </a:p>
        </p:txBody>
      </p:sp>
      <p:sp>
        <p:nvSpPr>
          <p:cNvPr id="4" name="Slide Number Placeholder 3">
            <a:extLst>
              <a:ext uri="{FF2B5EF4-FFF2-40B4-BE49-F238E27FC236}">
                <a16:creationId xmlns:a16="http://schemas.microsoft.com/office/drawing/2014/main" id="{2CCDAEAC-B424-B140-B67D-2D459FD0647F}"/>
              </a:ext>
            </a:extLst>
          </p:cNvPr>
          <p:cNvSpPr>
            <a:spLocks noGrp="1"/>
          </p:cNvSpPr>
          <p:nvPr>
            <p:ph type="sldNum" sz="quarter" idx="12"/>
          </p:nvPr>
        </p:nvSpPr>
        <p:spPr/>
        <p:txBody>
          <a:bodyPr/>
          <a:lstStyle/>
          <a:p>
            <a:fld id="{20F37917-FD3A-4669-9018-DA04BCDD3D75}" type="slidenum">
              <a:rPr lang="en-US" smtClean="0"/>
              <a:t>49</a:t>
            </a:fld>
            <a:endParaRPr lang="en-US"/>
          </a:p>
        </p:txBody>
      </p:sp>
      <p:graphicFrame>
        <p:nvGraphicFramePr>
          <p:cNvPr id="5" name="Object 4">
            <a:extLst>
              <a:ext uri="{FF2B5EF4-FFF2-40B4-BE49-F238E27FC236}">
                <a16:creationId xmlns:a16="http://schemas.microsoft.com/office/drawing/2014/main" id="{AF1D6212-8A6A-CE37-D747-B92AF516F0F9}"/>
              </a:ext>
            </a:extLst>
          </p:cNvPr>
          <p:cNvGraphicFramePr>
            <a:graphicFrameLocks noChangeAspect="1"/>
          </p:cNvGraphicFramePr>
          <p:nvPr>
            <p:extLst>
              <p:ext uri="{D42A27DB-BD31-4B8C-83A1-F6EECF244321}">
                <p14:modId xmlns:p14="http://schemas.microsoft.com/office/powerpoint/2010/main" val="1022935655"/>
              </p:ext>
            </p:extLst>
          </p:nvPr>
        </p:nvGraphicFramePr>
        <p:xfrm>
          <a:off x="7915656" y="1433608"/>
          <a:ext cx="3825069" cy="5382419"/>
        </p:xfrm>
        <a:graphic>
          <a:graphicData uri="http://schemas.openxmlformats.org/presentationml/2006/ole">
            <mc:AlternateContent xmlns:mc="http://schemas.openxmlformats.org/markup-compatibility/2006">
              <mc:Choice xmlns:v="urn:schemas-microsoft-com:vml" Requires="v">
                <p:oleObj name="PDF" r:id="rId3" imgW="0" imgH="360" progId="FoxitPhantomPDF.Document">
                  <p:embed/>
                </p:oleObj>
              </mc:Choice>
              <mc:Fallback>
                <p:oleObj name="PDF" r:id="rId3" imgW="0" imgH="360" progId="FoxitPhantomPDF.Document">
                  <p:embed/>
                  <p:pic>
                    <p:nvPicPr>
                      <p:cNvPr id="5" name="Object 4">
                        <a:extLst>
                          <a:ext uri="{FF2B5EF4-FFF2-40B4-BE49-F238E27FC236}">
                            <a16:creationId xmlns:a16="http://schemas.microsoft.com/office/drawing/2014/main" id="{AF1D6212-8A6A-CE37-D747-B92AF516F0F9}"/>
                          </a:ext>
                        </a:extLst>
                      </p:cNvPr>
                      <p:cNvPicPr/>
                      <p:nvPr/>
                    </p:nvPicPr>
                    <p:blipFill>
                      <a:blip r:embed="rId4"/>
                      <a:stretch>
                        <a:fillRect/>
                      </a:stretch>
                    </p:blipFill>
                    <p:spPr>
                      <a:xfrm>
                        <a:off x="7915656" y="1433608"/>
                        <a:ext cx="3825069" cy="5382419"/>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06BA9E79-D987-67E0-6597-5F502DAA0F31}"/>
              </a:ext>
            </a:extLst>
          </p:cNvPr>
          <p:cNvSpPr txBox="1"/>
          <p:nvPr/>
        </p:nvSpPr>
        <p:spPr>
          <a:xfrm>
            <a:off x="982980" y="3441680"/>
            <a:ext cx="6099048" cy="341632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dirty="0">
                <a:solidFill>
                  <a:srgbClr val="000000"/>
                </a:solidFill>
                <a:effectLst/>
                <a:latin typeface="Times New Roman" panose="02020603050405020304" pitchFamily="18" charset="0"/>
                <a:cs typeface="Times New Roman" panose="02020603050405020304" pitchFamily="18" charset="0"/>
              </a:rPr>
              <a:t>The final step is represented in Figure </a:t>
            </a:r>
            <a:r>
              <a:rPr lang="en-US" sz="1600" b="0" i="0" dirty="0">
                <a:solidFill>
                  <a:srgbClr val="000000"/>
                </a:solidFill>
                <a:effectLst/>
                <a:latin typeface="Times New Roman" panose="02020603050405020304" pitchFamily="18" charset="0"/>
                <a:cs typeface="Times New Roman" panose="02020603050405020304" pitchFamily="18" charset="0"/>
              </a:rPr>
              <a:t>3.3. </a:t>
            </a:r>
            <a:r>
              <a:rPr lang="en-US" sz="1800" b="0" i="0" dirty="0">
                <a:solidFill>
                  <a:srgbClr val="000000"/>
                </a:solidFill>
                <a:effectLst/>
                <a:latin typeface="Times New Roman" panose="02020603050405020304" pitchFamily="18" charset="0"/>
                <a:cs typeface="Times New Roman" panose="02020603050405020304" pitchFamily="18" charset="0"/>
              </a:rPr>
              <a:t>This simply adds a second Trojan horse to the one that already exists. The second pattern is aimed at the C compiler. The replacement code is a Stage I self-reproducing program that inserts both Trojan horses into the compiler. This requires a learning phase as in the Stage II example. First we compile the modified source with the normal C compiler to produce a bugged binary. </a:t>
            </a:r>
            <a:r>
              <a:rPr lang="en-US" sz="1800" b="0" i="0" dirty="0">
                <a:solidFill>
                  <a:srgbClr val="FF0000"/>
                </a:solidFill>
                <a:effectLst/>
                <a:latin typeface="Times New Roman" panose="02020603050405020304" pitchFamily="18" charset="0"/>
                <a:cs typeface="Times New Roman" panose="02020603050405020304" pitchFamily="18" charset="0"/>
              </a:rPr>
              <a:t>We install this binary as the official C. We can now remove the bugs from the source of the compiler and the new binary will reinsert the bugs whenever </a:t>
            </a:r>
            <a:r>
              <a:rPr lang="en-US" sz="1600" b="0" i="0" dirty="0">
                <a:solidFill>
                  <a:srgbClr val="FF0000"/>
                </a:solidFill>
                <a:effectLst/>
                <a:latin typeface="Times New Roman" panose="02020603050405020304" pitchFamily="18" charset="0"/>
                <a:cs typeface="Times New Roman" panose="02020603050405020304" pitchFamily="18" charset="0"/>
              </a:rPr>
              <a:t>it </a:t>
            </a:r>
            <a:r>
              <a:rPr lang="en-US" sz="1800" b="0" i="0" dirty="0">
                <a:solidFill>
                  <a:srgbClr val="FF0000"/>
                </a:solidFill>
                <a:effectLst/>
                <a:latin typeface="Times New Roman" panose="02020603050405020304" pitchFamily="18" charset="0"/>
                <a:cs typeface="Times New Roman" panose="02020603050405020304" pitchFamily="18" charset="0"/>
              </a:rPr>
              <a:t>is compiled. Of course, the login command will remain bugged with no trace in source anywhere</a:t>
            </a:r>
            <a:r>
              <a:rPr lang="en-US" dirty="0">
                <a:solidFill>
                  <a:srgbClr val="FF0000"/>
                </a:solidFill>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51719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(2)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Asset: something of value that is the subject of a security requirement</a:t>
            </a:r>
          </a:p>
          <a:p>
            <a:r>
              <a:rPr lang="en-US" dirty="0"/>
              <a:t>Threat: potential event that could compromise a security requirement</a:t>
            </a:r>
          </a:p>
          <a:p>
            <a:r>
              <a:rPr lang="en-US" dirty="0"/>
              <a:t>Security architecture: a set of mechanisms and policies that we build into our system to mitigate risks from threats</a:t>
            </a:r>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856834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A4458-24F6-F446-96F3-4DF95030A4AD}"/>
              </a:ext>
            </a:extLst>
          </p:cNvPr>
          <p:cNvSpPr>
            <a:spLocks noGrp="1"/>
          </p:cNvSpPr>
          <p:nvPr>
            <p:ph type="title"/>
          </p:nvPr>
        </p:nvSpPr>
        <p:spPr/>
        <p:txBody>
          <a:bodyPr>
            <a:normAutofit fontScale="90000"/>
          </a:bodyPr>
          <a:lstStyle/>
          <a:p>
            <a:r>
              <a:rPr lang="en-US" dirty="0"/>
              <a:t>A 2021 NCSU/Microsoft found that many of the top 1% of </a:t>
            </a:r>
            <a:r>
              <a:rPr lang="en-US" dirty="0" err="1"/>
              <a:t>npm</a:t>
            </a:r>
            <a:r>
              <a:rPr lang="en-US" dirty="0"/>
              <a:t> packages had vulnerabilities</a:t>
            </a:r>
          </a:p>
        </p:txBody>
      </p:sp>
      <p:sp>
        <p:nvSpPr>
          <p:cNvPr id="4" name="Text Placeholder 3">
            <a:extLst>
              <a:ext uri="{FF2B5EF4-FFF2-40B4-BE49-F238E27FC236}">
                <a16:creationId xmlns:a16="http://schemas.microsoft.com/office/drawing/2014/main" id="{99AB75F7-3C56-454D-A9C5-791FE839064A}"/>
              </a:ext>
            </a:extLst>
          </p:cNvPr>
          <p:cNvSpPr>
            <a:spLocks noGrp="1"/>
          </p:cNvSpPr>
          <p:nvPr>
            <p:ph idx="1"/>
          </p:nvPr>
        </p:nvSpPr>
        <p:spPr>
          <a:xfrm>
            <a:off x="838200" y="1630496"/>
            <a:ext cx="4611296" cy="4221002"/>
          </a:xfrm>
        </p:spPr>
        <p:txBody>
          <a:bodyPr>
            <a:normAutofit/>
          </a:bodyPr>
          <a:lstStyle/>
          <a:p>
            <a:r>
              <a:rPr lang="en-US" dirty="0"/>
              <a:t>Package inactive or deprecated, yet still in use</a:t>
            </a:r>
          </a:p>
          <a:p>
            <a:r>
              <a:rPr lang="en-US" dirty="0"/>
              <a:t>No active maintainers</a:t>
            </a:r>
          </a:p>
        </p:txBody>
      </p:sp>
      <p:sp>
        <p:nvSpPr>
          <p:cNvPr id="6" name="TextBox 5">
            <a:extLst>
              <a:ext uri="{FF2B5EF4-FFF2-40B4-BE49-F238E27FC236}">
                <a16:creationId xmlns:a16="http://schemas.microsoft.com/office/drawing/2014/main" id="{4976423B-E78F-124B-8556-A26CC43B69A1}"/>
              </a:ext>
            </a:extLst>
          </p:cNvPr>
          <p:cNvSpPr txBox="1"/>
          <p:nvPr/>
        </p:nvSpPr>
        <p:spPr>
          <a:xfrm>
            <a:off x="5279642" y="6007840"/>
            <a:ext cx="6096000"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t>“What are Weak Links in the </a:t>
            </a:r>
            <a:r>
              <a:rPr lang="en-US" sz="900" dirty="0" err="1"/>
              <a:t>npm</a:t>
            </a:r>
            <a:r>
              <a:rPr lang="en-US" sz="900" dirty="0"/>
              <a:t> Supply Chain?” By: Nusrat </a:t>
            </a:r>
            <a:r>
              <a:rPr lang="en-US" sz="900" dirty="0" err="1"/>
              <a:t>Zahan</a:t>
            </a:r>
            <a:r>
              <a:rPr lang="en-US" sz="900" dirty="0"/>
              <a:t>, Thomas Zimmermann, Patrice </a:t>
            </a:r>
            <a:r>
              <a:rPr lang="en-US" sz="900" dirty="0" err="1"/>
              <a:t>Godefroid</a:t>
            </a:r>
            <a:r>
              <a:rPr lang="en-US" sz="900" dirty="0"/>
              <a:t>, Brendan Murphy, Chandra </a:t>
            </a:r>
            <a:r>
              <a:rPr lang="en-US" sz="900" dirty="0" err="1"/>
              <a:t>Maddila</a:t>
            </a:r>
            <a:r>
              <a:rPr lang="en-US" sz="900" dirty="0"/>
              <a:t>, Laurie Williams </a:t>
            </a:r>
            <a:r>
              <a:rPr lang="en-US" sz="900" dirty="0">
                <a:hlinkClick r:id="rId3"/>
              </a:rPr>
              <a:t>https://arxiv.org/abs/2112.10165</a:t>
            </a:r>
            <a:r>
              <a:rPr lang="en-US" sz="900" dirty="0"/>
              <a:t> </a:t>
            </a:r>
          </a:p>
        </p:txBody>
      </p:sp>
      <p:pic>
        <p:nvPicPr>
          <p:cNvPr id="3" name="Image" descr="Image">
            <a:extLst>
              <a:ext uri="{FF2B5EF4-FFF2-40B4-BE49-F238E27FC236}">
                <a16:creationId xmlns:a16="http://schemas.microsoft.com/office/drawing/2014/main" id="{65782A2A-AA5B-8BE0-717E-1D37D7C1A135}"/>
              </a:ext>
            </a:extLst>
          </p:cNvPr>
          <p:cNvPicPr>
            <a:picLocks noChangeAspect="1"/>
          </p:cNvPicPr>
          <p:nvPr/>
        </p:nvPicPr>
        <p:blipFill>
          <a:blip r:embed="rId4"/>
          <a:stretch>
            <a:fillRect/>
          </a:stretch>
        </p:blipFill>
        <p:spPr>
          <a:xfrm>
            <a:off x="5279642" y="1500160"/>
            <a:ext cx="6439341" cy="1588257"/>
          </a:xfrm>
          <a:prstGeom prst="rect">
            <a:avLst/>
          </a:prstGeom>
          <a:ln w="12700">
            <a:miter lim="400000"/>
          </a:ln>
        </p:spPr>
      </p:pic>
      <p:sp>
        <p:nvSpPr>
          <p:cNvPr id="5" name="Text Placeholder 3">
            <a:extLst>
              <a:ext uri="{FF2B5EF4-FFF2-40B4-BE49-F238E27FC236}">
                <a16:creationId xmlns:a16="http://schemas.microsoft.com/office/drawing/2014/main" id="{D38AB2AC-29C6-91EE-6155-A86D5C68A5BF}"/>
              </a:ext>
            </a:extLst>
          </p:cNvPr>
          <p:cNvSpPr txBox="1">
            <a:spLocks/>
          </p:cNvSpPr>
          <p:nvPr/>
        </p:nvSpPr>
        <p:spPr>
          <a:xfrm>
            <a:off x="838200" y="3088417"/>
            <a:ext cx="9484605" cy="3107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At least one maintainer with an inactive (purchasable) email domain</a:t>
            </a:r>
          </a:p>
          <a:p>
            <a:r>
              <a:rPr lang="en-US" dirty="0"/>
              <a:t>Too many maintainers or contributors to make effective maintenance or code control</a:t>
            </a:r>
          </a:p>
          <a:p>
            <a:r>
              <a:rPr lang="en-US" dirty="0"/>
              <a:t>Maintainers are maintaining too many packages</a:t>
            </a:r>
          </a:p>
          <a:p>
            <a:r>
              <a:rPr lang="en-US" dirty="0"/>
              <a:t>Many statistics/combinations: see the paper for details.</a:t>
            </a:r>
          </a:p>
        </p:txBody>
      </p:sp>
    </p:spTree>
    <p:extLst>
      <p:ext uri="{BB962C8B-B14F-4D97-AF65-F5344CB8AC3E}">
        <p14:creationId xmlns:p14="http://schemas.microsoft.com/office/powerpoint/2010/main" val="392664331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391383-52F9-C14B-5664-7E82333614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AF9101-7294-16F4-A039-2327D86FA99F}"/>
              </a:ext>
            </a:extLst>
          </p:cNvPr>
          <p:cNvSpPr>
            <a:spLocks noGrp="1"/>
          </p:cNvSpPr>
          <p:nvPr>
            <p:ph type="title"/>
          </p:nvPr>
        </p:nvSpPr>
        <p:spPr/>
        <p:txBody>
          <a:bodyPr/>
          <a:lstStyle/>
          <a:p>
            <a:r>
              <a:rPr lang="en-US" dirty="0"/>
              <a:t>Your suppliers' risks are your risks</a:t>
            </a:r>
          </a:p>
        </p:txBody>
      </p:sp>
      <p:sp>
        <p:nvSpPr>
          <p:cNvPr id="6" name="Content Placeholder 5">
            <a:extLst>
              <a:ext uri="{FF2B5EF4-FFF2-40B4-BE49-F238E27FC236}">
                <a16:creationId xmlns:a16="http://schemas.microsoft.com/office/drawing/2014/main" id="{0C6EAECE-80CB-C34A-AA3B-81C6922BB7D5}"/>
              </a:ext>
            </a:extLst>
          </p:cNvPr>
          <p:cNvSpPr>
            <a:spLocks noGrp="1"/>
          </p:cNvSpPr>
          <p:nvPr>
            <p:ph idx="1"/>
          </p:nvPr>
        </p:nvSpPr>
        <p:spPr>
          <a:xfrm>
            <a:off x="838200" y="1500160"/>
            <a:ext cx="5514474" cy="4351338"/>
          </a:xfrm>
        </p:spPr>
        <p:txBody>
          <a:bodyPr>
            <a:normAutofit fontScale="92500" lnSpcReduction="10000"/>
          </a:bodyPr>
          <a:lstStyle/>
          <a:p>
            <a:r>
              <a:rPr lang="en-US" dirty="0"/>
              <a:t>"Known Crewmembers" can get to the cockpit without inspection.</a:t>
            </a:r>
          </a:p>
          <a:p>
            <a:r>
              <a:rPr lang="en-US" dirty="0">
                <a:highlight>
                  <a:srgbClr val="00FF00"/>
                </a:highlight>
              </a:rPr>
              <a:t>Large airlines: Each airline runs its own authorization system, but small airlines rely on a vendor</a:t>
            </a:r>
          </a:p>
          <a:p>
            <a:r>
              <a:rPr lang="en-US" dirty="0"/>
              <a:t>The authors found one such vendor that had an SQL injection error </a:t>
            </a:r>
          </a:p>
          <a:p>
            <a:r>
              <a:rPr lang="en-US" dirty="0"/>
              <a:t>Using the username of </a:t>
            </a:r>
            <a:r>
              <a:rPr lang="en-US" dirty="0">
                <a:highlight>
                  <a:srgbClr val="FFFF00"/>
                </a:highlight>
              </a:rPr>
              <a:t>' or '1'='1</a:t>
            </a:r>
            <a:r>
              <a:rPr lang="en-US" dirty="0"/>
              <a:t> and password of ') </a:t>
            </a:r>
            <a:r>
              <a:rPr lang="en-US" dirty="0">
                <a:highlight>
                  <a:srgbClr val="FFFF00"/>
                </a:highlight>
              </a:rPr>
              <a:t>OR MD5('1')=MD5('1</a:t>
            </a:r>
            <a:r>
              <a:rPr lang="en-US" dirty="0"/>
              <a:t>, we were able to login to </a:t>
            </a:r>
            <a:r>
              <a:rPr lang="en-US" dirty="0" err="1"/>
              <a:t>FlyCASS</a:t>
            </a:r>
            <a:r>
              <a:rPr lang="en-US" dirty="0"/>
              <a:t> as an administrator of Air Transport International!</a:t>
            </a:r>
          </a:p>
          <a:p>
            <a:endParaRPr lang="en-US" dirty="0"/>
          </a:p>
          <a:p>
            <a:endParaRPr lang="en-US" dirty="0"/>
          </a:p>
        </p:txBody>
      </p:sp>
      <p:sp>
        <p:nvSpPr>
          <p:cNvPr id="3" name="Slide Number Placeholder 2">
            <a:extLst>
              <a:ext uri="{FF2B5EF4-FFF2-40B4-BE49-F238E27FC236}">
                <a16:creationId xmlns:a16="http://schemas.microsoft.com/office/drawing/2014/main" id="{A4CE092E-96CB-AB67-A87C-D4EFD3A95BBA}"/>
              </a:ext>
            </a:extLst>
          </p:cNvPr>
          <p:cNvSpPr>
            <a:spLocks noGrp="1"/>
          </p:cNvSpPr>
          <p:nvPr>
            <p:ph type="sldNum" sz="quarter" idx="12"/>
          </p:nvPr>
        </p:nvSpPr>
        <p:spPr/>
        <p:txBody>
          <a:bodyPr/>
          <a:lstStyle/>
          <a:p>
            <a:fld id="{20F37917-FD3A-4669-9018-DA04BCDD3D75}" type="slidenum">
              <a:rPr lang="en-US" smtClean="0"/>
              <a:t>51</a:t>
            </a:fld>
            <a:endParaRPr lang="en-US"/>
          </a:p>
        </p:txBody>
      </p:sp>
      <p:pic>
        <p:nvPicPr>
          <p:cNvPr id="16" name="Picture 15">
            <a:extLst>
              <a:ext uri="{FF2B5EF4-FFF2-40B4-BE49-F238E27FC236}">
                <a16:creationId xmlns:a16="http://schemas.microsoft.com/office/drawing/2014/main" id="{C5632CF3-E27F-81B5-30D5-FA9F47CBDE24}"/>
              </a:ext>
            </a:extLst>
          </p:cNvPr>
          <p:cNvPicPr>
            <a:picLocks noChangeAspect="1"/>
          </p:cNvPicPr>
          <p:nvPr/>
        </p:nvPicPr>
        <p:blipFill>
          <a:blip r:embed="rId3"/>
          <a:stretch>
            <a:fillRect/>
          </a:stretch>
        </p:blipFill>
        <p:spPr>
          <a:xfrm>
            <a:off x="6845968" y="1857643"/>
            <a:ext cx="4187536" cy="3885550"/>
          </a:xfrm>
          <a:prstGeom prst="rect">
            <a:avLst/>
          </a:prstGeom>
        </p:spPr>
      </p:pic>
      <p:sp>
        <p:nvSpPr>
          <p:cNvPr id="17" name="This is an attack">
            <a:extLst>
              <a:ext uri="{FF2B5EF4-FFF2-40B4-BE49-F238E27FC236}">
                <a16:creationId xmlns:a16="http://schemas.microsoft.com/office/drawing/2014/main" id="{0DE017EC-167D-86BE-DC6B-82885B3F760A}"/>
              </a:ext>
            </a:extLst>
          </p:cNvPr>
          <p:cNvSpPr txBox="1"/>
          <p:nvPr/>
        </p:nvSpPr>
        <p:spPr>
          <a:xfrm>
            <a:off x="8976092" y="3800418"/>
            <a:ext cx="2550706" cy="106695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sp>
        <p:nvSpPr>
          <p:cNvPr id="20" name="TextBox 19">
            <a:extLst>
              <a:ext uri="{FF2B5EF4-FFF2-40B4-BE49-F238E27FC236}">
                <a16:creationId xmlns:a16="http://schemas.microsoft.com/office/drawing/2014/main" id="{8D822A5D-EE2A-4F1F-663A-45974AAE8D94}"/>
              </a:ext>
            </a:extLst>
          </p:cNvPr>
          <p:cNvSpPr txBox="1"/>
          <p:nvPr/>
        </p:nvSpPr>
        <p:spPr>
          <a:xfrm>
            <a:off x="8289758" y="5900290"/>
            <a:ext cx="2907632" cy="597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accent1"/>
                </a:solidFill>
                <a:hlinkClick r:id="rId4"/>
              </a:rPr>
              <a:t>https://ian.sh/tsa</a:t>
            </a:r>
            <a:endParaRPr lang="en-US" dirty="0">
              <a:solidFill>
                <a:schemeClr val="accent1"/>
              </a:solidFill>
            </a:endParaRPr>
          </a:p>
        </p:txBody>
      </p:sp>
    </p:spTree>
    <p:extLst>
      <p:ext uri="{BB962C8B-B14F-4D97-AF65-F5344CB8AC3E}">
        <p14:creationId xmlns:p14="http://schemas.microsoft.com/office/powerpoint/2010/main" val="302966880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B6DA8-70D1-303D-18E3-71FE5D07324D}"/>
              </a:ext>
            </a:extLst>
          </p:cNvPr>
          <p:cNvSpPr>
            <a:spLocks noGrp="1"/>
          </p:cNvSpPr>
          <p:nvPr>
            <p:ph type="title"/>
          </p:nvPr>
        </p:nvSpPr>
        <p:spPr/>
        <p:txBody>
          <a:bodyPr/>
          <a:lstStyle/>
          <a:p>
            <a:r>
              <a:rPr lang="en-US" dirty="0"/>
              <a:t>Your suppliers' risks are your risks.</a:t>
            </a:r>
          </a:p>
        </p:txBody>
      </p:sp>
      <p:sp>
        <p:nvSpPr>
          <p:cNvPr id="3" name="Content Placeholder 2">
            <a:extLst>
              <a:ext uri="{FF2B5EF4-FFF2-40B4-BE49-F238E27FC236}">
                <a16:creationId xmlns:a16="http://schemas.microsoft.com/office/drawing/2014/main" id="{10FAE709-2436-0732-FAA7-C4EA9A4DCFB1}"/>
              </a:ext>
            </a:extLst>
          </p:cNvPr>
          <p:cNvSpPr>
            <a:spLocks noGrp="1"/>
          </p:cNvSpPr>
          <p:nvPr>
            <p:ph idx="1"/>
          </p:nvPr>
        </p:nvSpPr>
        <p:spPr/>
        <p:txBody>
          <a:bodyPr>
            <a:normAutofit/>
          </a:bodyPr>
          <a:lstStyle/>
          <a:p>
            <a:r>
              <a:rPr lang="en-US" dirty="0" err="1"/>
              <a:t>MOVEit</a:t>
            </a:r>
            <a:r>
              <a:rPr lang="en-US" dirty="0"/>
              <a:t> is a file transfer program owned by Progress Software. </a:t>
            </a:r>
          </a:p>
          <a:p>
            <a:r>
              <a:rPr lang="en-US" dirty="0"/>
              <a:t>Over 2500 organizations used the program to move sensitive personal data. </a:t>
            </a:r>
          </a:p>
          <a:p>
            <a:r>
              <a:rPr lang="en-US" dirty="0"/>
              <a:t>They were attacked in May 2023.</a:t>
            </a:r>
          </a:p>
          <a:p>
            <a:r>
              <a:rPr lang="en-US" dirty="0"/>
              <a:t>Prof. Wand says: my bank didn't use </a:t>
            </a:r>
            <a:r>
              <a:rPr lang="en-US" dirty="0" err="1"/>
              <a:t>MOVEit</a:t>
            </a:r>
            <a:r>
              <a:rPr lang="en-US" dirty="0"/>
              <a:t>, but they used a supplier who did.</a:t>
            </a:r>
          </a:p>
          <a:p>
            <a:r>
              <a:rPr lang="en-US" dirty="0"/>
              <a:t>Now, they have to take expensive steps to offer me identity-protection services, etc.</a:t>
            </a:r>
          </a:p>
          <a:p>
            <a:endParaRPr lang="en-US" dirty="0"/>
          </a:p>
        </p:txBody>
      </p:sp>
      <p:sp>
        <p:nvSpPr>
          <p:cNvPr id="4" name="Slide Number Placeholder 3">
            <a:extLst>
              <a:ext uri="{FF2B5EF4-FFF2-40B4-BE49-F238E27FC236}">
                <a16:creationId xmlns:a16="http://schemas.microsoft.com/office/drawing/2014/main" id="{E732DF74-5669-03C0-F310-01ED4E39CCA7}"/>
              </a:ext>
            </a:extLst>
          </p:cNvPr>
          <p:cNvSpPr>
            <a:spLocks noGrp="1"/>
          </p:cNvSpPr>
          <p:nvPr>
            <p:ph type="sldNum" sz="quarter" idx="12"/>
          </p:nvPr>
        </p:nvSpPr>
        <p:spPr/>
        <p:txBody>
          <a:bodyPr/>
          <a:lstStyle/>
          <a:p>
            <a:fld id="{20F37917-FD3A-4669-9018-DA04BCDD3D75}" type="slidenum">
              <a:rPr lang="en-US" smtClean="0"/>
              <a:t>52</a:t>
            </a:fld>
            <a:endParaRPr lang="en-US"/>
          </a:p>
        </p:txBody>
      </p:sp>
    </p:spTree>
    <p:extLst>
      <p:ext uri="{BB962C8B-B14F-4D97-AF65-F5344CB8AC3E}">
        <p14:creationId xmlns:p14="http://schemas.microsoft.com/office/powerpoint/2010/main" val="425725109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9776D-DB45-252B-5756-0D37A351E452}"/>
              </a:ext>
            </a:extLst>
          </p:cNvPr>
          <p:cNvSpPr>
            <a:spLocks noGrp="1"/>
          </p:cNvSpPr>
          <p:nvPr>
            <p:ph type="title"/>
          </p:nvPr>
        </p:nvSpPr>
        <p:spPr/>
        <p:txBody>
          <a:bodyPr/>
          <a:lstStyle/>
          <a:p>
            <a:r>
              <a:rPr lang="en-US" dirty="0"/>
              <a:t>Supply-chain risks include more than just software.</a:t>
            </a:r>
          </a:p>
        </p:txBody>
      </p:sp>
      <p:sp>
        <p:nvSpPr>
          <p:cNvPr id="4" name="Slide Number Placeholder 3">
            <a:extLst>
              <a:ext uri="{FF2B5EF4-FFF2-40B4-BE49-F238E27FC236}">
                <a16:creationId xmlns:a16="http://schemas.microsoft.com/office/drawing/2014/main" id="{96BAA69D-60B3-5A05-B18A-7ADC7ACFED1F}"/>
              </a:ext>
            </a:extLst>
          </p:cNvPr>
          <p:cNvSpPr>
            <a:spLocks noGrp="1"/>
          </p:cNvSpPr>
          <p:nvPr>
            <p:ph type="sldNum" sz="quarter" idx="12"/>
          </p:nvPr>
        </p:nvSpPr>
        <p:spPr/>
        <p:txBody>
          <a:bodyPr/>
          <a:lstStyle/>
          <a:p>
            <a:fld id="{20F37917-FD3A-4669-9018-DA04BCDD3D75}" type="slidenum">
              <a:rPr lang="en-US" smtClean="0"/>
              <a:t>53</a:t>
            </a:fld>
            <a:endParaRPr lang="en-US"/>
          </a:p>
        </p:txBody>
      </p:sp>
      <p:pic>
        <p:nvPicPr>
          <p:cNvPr id="6" name="Picture 5">
            <a:extLst>
              <a:ext uri="{FF2B5EF4-FFF2-40B4-BE49-F238E27FC236}">
                <a16:creationId xmlns:a16="http://schemas.microsoft.com/office/drawing/2014/main" id="{53B08F41-D9C1-3E2F-DC94-74185B683F58}"/>
              </a:ext>
            </a:extLst>
          </p:cNvPr>
          <p:cNvPicPr>
            <a:picLocks noChangeAspect="1"/>
          </p:cNvPicPr>
          <p:nvPr/>
        </p:nvPicPr>
        <p:blipFill>
          <a:blip r:embed="rId3"/>
          <a:stretch>
            <a:fillRect/>
          </a:stretch>
        </p:blipFill>
        <p:spPr>
          <a:xfrm>
            <a:off x="0" y="1500160"/>
            <a:ext cx="6210300" cy="5676900"/>
          </a:xfrm>
          <a:prstGeom prst="rect">
            <a:avLst/>
          </a:prstGeom>
          <a:ln>
            <a:solidFill>
              <a:schemeClr val="tx1"/>
            </a:solidFill>
          </a:ln>
        </p:spPr>
      </p:pic>
      <p:pic>
        <p:nvPicPr>
          <p:cNvPr id="8" name="Picture 7">
            <a:extLst>
              <a:ext uri="{FF2B5EF4-FFF2-40B4-BE49-F238E27FC236}">
                <a16:creationId xmlns:a16="http://schemas.microsoft.com/office/drawing/2014/main" id="{96EE0982-B2B3-FBE1-A5DA-B8A6A9CD8CAD}"/>
              </a:ext>
            </a:extLst>
          </p:cNvPr>
          <p:cNvPicPr>
            <a:picLocks noChangeAspect="1"/>
          </p:cNvPicPr>
          <p:nvPr/>
        </p:nvPicPr>
        <p:blipFill rotWithShape="1">
          <a:blip r:embed="rId4"/>
          <a:srcRect b="45524"/>
          <a:stretch/>
        </p:blipFill>
        <p:spPr>
          <a:xfrm>
            <a:off x="5838825" y="5400445"/>
            <a:ext cx="6353175" cy="1125987"/>
          </a:xfrm>
          <a:prstGeom prst="rect">
            <a:avLst/>
          </a:prstGeom>
          <a:ln>
            <a:solidFill>
              <a:schemeClr val="tx1"/>
            </a:solidFill>
          </a:ln>
        </p:spPr>
      </p:pic>
    </p:spTree>
    <p:extLst>
      <p:ext uri="{BB962C8B-B14F-4D97-AF65-F5344CB8AC3E}">
        <p14:creationId xmlns:p14="http://schemas.microsoft.com/office/powerpoint/2010/main" val="61251921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SE-level Threat Mitigations</a:t>
            </a:r>
          </a:p>
        </p:txBody>
      </p:sp>
      <p:sp>
        <p:nvSpPr>
          <p:cNvPr id="3" name="Text Placeholder 2">
            <a:extLst>
              <a:ext uri="{FF2B5EF4-FFF2-40B4-BE49-F238E27FC236}">
                <a16:creationId xmlns:a16="http://schemas.microsoft.com/office/drawing/2014/main" id="{B7B5497D-6087-DB49-8031-3C71B1856A1B}"/>
              </a:ext>
            </a:extLst>
          </p:cNvPr>
          <p:cNvSpPr>
            <a:spLocks noGrp="1"/>
          </p:cNvSpPr>
          <p:nvPr>
            <p:ph idx="1"/>
          </p:nvPr>
        </p:nvSpPr>
        <p:spPr/>
        <p:txBody>
          <a:bodyPr>
            <a:normAutofit fontScale="92500" lnSpcReduction="20000"/>
          </a:bodyPr>
          <a:lstStyle/>
          <a:p>
            <a:r>
              <a:rPr lang="en-US" dirty="0"/>
              <a:t>External dependencies</a:t>
            </a:r>
          </a:p>
          <a:p>
            <a:pPr lvl="1">
              <a:spcBef>
                <a:spcPts val="1000"/>
              </a:spcBef>
            </a:pPr>
            <a:r>
              <a:rPr lang="en-US" dirty="0"/>
              <a:t>Audit all dependencies and their updates before applying them</a:t>
            </a:r>
          </a:p>
          <a:p>
            <a:r>
              <a:rPr lang="en-US" dirty="0"/>
              <a:t>In-house code</a:t>
            </a:r>
          </a:p>
          <a:p>
            <a:pPr lvl="1">
              <a:spcBef>
                <a:spcPts val="1000"/>
              </a:spcBef>
            </a:pPr>
            <a:r>
              <a:rPr lang="en-US" dirty="0"/>
              <a:t>Require developers to sign code before committing, require 2FA for signing keys, rotate signing keys regularly</a:t>
            </a:r>
          </a:p>
          <a:p>
            <a:r>
              <a:rPr lang="en-US" dirty="0"/>
              <a:t>Build process</a:t>
            </a:r>
          </a:p>
          <a:p>
            <a:pPr lvl="1">
              <a:spcBef>
                <a:spcPts val="1000"/>
              </a:spcBef>
            </a:pPr>
            <a:r>
              <a:rPr lang="en-US" dirty="0"/>
              <a:t>Audit build software, use trusted compilers and build chains</a:t>
            </a:r>
          </a:p>
          <a:p>
            <a:r>
              <a:rPr lang="en-US" dirty="0"/>
              <a:t>Distribution process</a:t>
            </a:r>
          </a:p>
          <a:p>
            <a:pPr lvl="1">
              <a:spcBef>
                <a:spcPts val="1000"/>
              </a:spcBef>
            </a:pPr>
            <a:r>
              <a:rPr lang="en-US" dirty="0"/>
              <a:t>Sign all packages, protect signing keys</a:t>
            </a:r>
          </a:p>
          <a:p>
            <a:r>
              <a:rPr lang="en-US" dirty="0"/>
              <a:t>Operating environment</a:t>
            </a:r>
          </a:p>
          <a:p>
            <a:pPr lvl="1">
              <a:spcBef>
                <a:spcPts val="1000"/>
              </a:spcBef>
            </a:pPr>
            <a:r>
              <a:rPr lang="en-US" dirty="0"/>
              <a:t>Isolate applications in containers or VMs</a:t>
            </a:r>
          </a:p>
        </p:txBody>
      </p:sp>
    </p:spTree>
    <p:extLst>
      <p:ext uri="{BB962C8B-B14F-4D97-AF65-F5344CB8AC3E}">
        <p14:creationId xmlns:p14="http://schemas.microsoft.com/office/powerpoint/2010/main" val="5265980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96010-2848-3F79-FC80-A141A47E7F3F}"/>
              </a:ext>
            </a:extLst>
          </p:cNvPr>
          <p:cNvSpPr>
            <a:spLocks noGrp="1"/>
          </p:cNvSpPr>
          <p:nvPr>
            <p:ph type="title"/>
          </p:nvPr>
        </p:nvSpPr>
        <p:spPr/>
        <p:txBody>
          <a:bodyPr/>
          <a:lstStyle/>
          <a:p>
            <a:r>
              <a:rPr lang="en-US" dirty="0"/>
              <a:t>Vulnerability #5: Failure to Apply Security Policies</a:t>
            </a:r>
          </a:p>
        </p:txBody>
      </p:sp>
      <p:sp>
        <p:nvSpPr>
          <p:cNvPr id="3" name="Content Placeholder 2">
            <a:extLst>
              <a:ext uri="{FF2B5EF4-FFF2-40B4-BE49-F238E27FC236}">
                <a16:creationId xmlns:a16="http://schemas.microsoft.com/office/drawing/2014/main" id="{8EF9911C-7C41-FC72-C3DB-359B3DDE35C7}"/>
              </a:ext>
            </a:extLst>
          </p:cNvPr>
          <p:cNvSpPr>
            <a:spLocks noGrp="1"/>
          </p:cNvSpPr>
          <p:nvPr>
            <p:ph idx="1"/>
          </p:nvPr>
        </p:nvSpPr>
        <p:spPr/>
        <p:txBody>
          <a:bodyPr/>
          <a:lstStyle/>
          <a:p>
            <a:pPr marL="0" indent="0">
              <a:buNone/>
            </a:pPr>
            <a:r>
              <a:rPr lang="en-US" dirty="0"/>
              <a:t>Remember the outline of our lecture:</a:t>
            </a:r>
          </a:p>
          <a:p>
            <a:pPr marL="514350" indent="-514350">
              <a:buFont typeface="+mj-lt"/>
              <a:buAutoNum type="arabicPeriod"/>
            </a:pPr>
            <a:r>
              <a:rPr lang="en-US" dirty="0">
                <a:solidFill>
                  <a:schemeClr val="bg2">
                    <a:lumMod val="75000"/>
                  </a:schemeClr>
                </a:solidFill>
              </a:rPr>
              <a:t>Definition of key vocabulary</a:t>
            </a:r>
          </a:p>
          <a:p>
            <a:pPr marL="514350" indent="-514350">
              <a:buFont typeface="+mj-lt"/>
              <a:buAutoNum type="arabicPeriod"/>
            </a:pPr>
            <a:r>
              <a:rPr lang="en-US" dirty="0">
                <a:solidFill>
                  <a:schemeClr val="bg2">
                    <a:lumMod val="75000"/>
                  </a:schemeClr>
                </a:solidFill>
              </a:rPr>
              <a:t>Some common vulnerabilities, and possible mitigations</a:t>
            </a:r>
          </a:p>
          <a:p>
            <a:pPr marL="514350" indent="-514350">
              <a:buFont typeface="+mj-lt"/>
              <a:buAutoNum type="arabicPeriod"/>
            </a:pPr>
            <a:r>
              <a:rPr lang="en-US" dirty="0">
                <a:solidFill>
                  <a:srgbClr val="FF0000"/>
                </a:solidFill>
              </a:rPr>
              <a:t>Getting security right is about people as well as software.</a:t>
            </a:r>
          </a:p>
          <a:p>
            <a:pPr marL="514350"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2A7DE133-ADDD-9C96-A427-C9A2BD0FB364}"/>
              </a:ext>
            </a:extLst>
          </p:cNvPr>
          <p:cNvSpPr>
            <a:spLocks noGrp="1"/>
          </p:cNvSpPr>
          <p:nvPr>
            <p:ph type="sldNum" sz="quarter" idx="12"/>
          </p:nvPr>
        </p:nvSpPr>
        <p:spPr/>
        <p:txBody>
          <a:bodyPr/>
          <a:lstStyle/>
          <a:p>
            <a:fld id="{20F37917-FD3A-4669-9018-DA04BCDD3D75}" type="slidenum">
              <a:rPr lang="en-US" smtClean="0"/>
              <a:t>55</a:t>
            </a:fld>
            <a:endParaRPr lang="en-US"/>
          </a:p>
        </p:txBody>
      </p:sp>
    </p:spTree>
    <p:extLst>
      <p:ext uri="{BB962C8B-B14F-4D97-AF65-F5344CB8AC3E}">
        <p14:creationId xmlns:p14="http://schemas.microsoft.com/office/powerpoint/2010/main" val="136465989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Other mitigations for access-control threats</a:t>
            </a:r>
            <a:endParaRPr dirty="0"/>
          </a:p>
        </p:txBody>
      </p:sp>
      <p:sp>
        <p:nvSpPr>
          <p:cNvPr id="222" name="Implement multi-factor authentication…"/>
          <p:cNvSpPr txBox="1">
            <a:spLocks noGrp="1"/>
          </p:cNvSpPr>
          <p:nvPr>
            <p:ph idx="1"/>
          </p:nvPr>
        </p:nvSpPr>
        <p:spPr>
          <a:prstGeom prst="rect">
            <a:avLst/>
          </a:prstGeom>
        </p:spPr>
        <p:txBody>
          <a:bodyPr/>
          <a:lstStyle/>
          <a:p>
            <a:r>
              <a:rPr dirty="0"/>
              <a:t>Implement multi-factor authentication</a:t>
            </a:r>
          </a:p>
          <a:p>
            <a:r>
              <a:rPr lang="en-US" dirty="0"/>
              <a:t>Make sure passwords are not weak, have not been compromised.</a:t>
            </a:r>
            <a:endParaRPr dirty="0"/>
          </a:p>
          <a:p>
            <a:r>
              <a:rPr dirty="0"/>
              <a:t>Apply per-record access control</a:t>
            </a:r>
            <a:r>
              <a:rPr lang="en-US" dirty="0"/>
              <a:t> </a:t>
            </a:r>
          </a:p>
          <a:p>
            <a:pPr lvl="1"/>
            <a:r>
              <a:rPr lang="en-US" dirty="0"/>
              <a:t>Principle of least privilege</a:t>
            </a:r>
            <a:endParaRPr dirty="0"/>
          </a:p>
          <a:p>
            <a:r>
              <a:rPr dirty="0"/>
              <a:t>Harden account creation, password reset pathways</a:t>
            </a:r>
          </a:p>
          <a:p>
            <a:r>
              <a:rPr lang="en-US" dirty="0"/>
              <a:t>Use an expert vendor, like Auth0, to handle login</a:t>
            </a:r>
          </a:p>
          <a:p>
            <a:pPr lvl="1"/>
            <a:r>
              <a:rPr lang="en-US" dirty="0"/>
              <a:t>They can do it better than you can.</a:t>
            </a:r>
            <a:endParaRPr dirty="0"/>
          </a:p>
        </p:txBody>
      </p:sp>
      <p:sp>
        <p:nvSpPr>
          <p:cNvPr id="3" name="Rectangle 2">
            <a:extLst>
              <a:ext uri="{FF2B5EF4-FFF2-40B4-BE49-F238E27FC236}">
                <a16:creationId xmlns:a16="http://schemas.microsoft.com/office/drawing/2014/main" id="{F292D91D-8240-BE81-36C9-1EEB37AE9E3A}"/>
              </a:ext>
            </a:extLst>
          </p:cNvPr>
          <p:cNvSpPr/>
          <p:nvPr/>
        </p:nvSpPr>
        <p:spPr>
          <a:xfrm>
            <a:off x="1616149" y="1840401"/>
            <a:ext cx="8623005" cy="3857681"/>
          </a:xfrm>
          <a:prstGeom prst="rect">
            <a:avLst/>
          </a:prstGeom>
          <a:solidFill>
            <a:srgbClr val="FFC000">
              <a:alpha val="66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chemeClr val="tx1"/>
                </a:solidFill>
                <a:sym typeface="Helvetica Neue"/>
              </a:rPr>
              <a:t>But how do you get your developers to do all this?</a:t>
            </a:r>
            <a:endParaRPr lang="en-US" sz="4800" dirty="0">
              <a:solidFill>
                <a:schemeClr val="tx1"/>
              </a:solidFill>
            </a:endParaRPr>
          </a:p>
        </p:txBody>
      </p:sp>
    </p:spTree>
    <p:extLst>
      <p:ext uri="{BB962C8B-B14F-4D97-AF65-F5344CB8AC3E}">
        <p14:creationId xmlns:p14="http://schemas.microsoft.com/office/powerpoint/2010/main" val="3069861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460F2-402D-B9AA-A614-91E800A3128D}"/>
              </a:ext>
            </a:extLst>
          </p:cNvPr>
          <p:cNvSpPr>
            <a:spLocks noGrp="1"/>
          </p:cNvSpPr>
          <p:nvPr>
            <p:ph type="title"/>
          </p:nvPr>
        </p:nvSpPr>
        <p:spPr/>
        <p:txBody>
          <a:bodyPr/>
          <a:lstStyle/>
          <a:p>
            <a:r>
              <a:rPr lang="en-US" dirty="0"/>
              <a:t>David Blank-Edelman (former head of Systems at Khoury)</a:t>
            </a:r>
          </a:p>
        </p:txBody>
      </p:sp>
      <p:sp>
        <p:nvSpPr>
          <p:cNvPr id="3" name="Content Placeholder 2">
            <a:extLst>
              <a:ext uri="{FF2B5EF4-FFF2-40B4-BE49-F238E27FC236}">
                <a16:creationId xmlns:a16="http://schemas.microsoft.com/office/drawing/2014/main" id="{F8E19530-B6DE-08DE-72B0-35935A0BB572}"/>
              </a:ext>
            </a:extLst>
          </p:cNvPr>
          <p:cNvSpPr>
            <a:spLocks noGrp="1"/>
          </p:cNvSpPr>
          <p:nvPr>
            <p:ph idx="1"/>
          </p:nvPr>
        </p:nvSpPr>
        <p:spPr>
          <a:xfrm>
            <a:off x="838200" y="1500160"/>
            <a:ext cx="6051698" cy="4351338"/>
          </a:xfrm>
        </p:spPr>
        <p:txBody>
          <a:bodyPr anchor="ctr">
            <a:normAutofit/>
          </a:bodyPr>
          <a:lstStyle/>
          <a:p>
            <a:pPr marL="0" indent="0" algn="ctr">
              <a:buNone/>
            </a:pPr>
            <a:r>
              <a:rPr lang="en-US" sz="4800" dirty="0"/>
              <a:t>“The solution is in front of the screen, not behind it”</a:t>
            </a:r>
          </a:p>
        </p:txBody>
      </p:sp>
      <p:sp>
        <p:nvSpPr>
          <p:cNvPr id="4" name="Slide Number Placeholder 3">
            <a:extLst>
              <a:ext uri="{FF2B5EF4-FFF2-40B4-BE49-F238E27FC236}">
                <a16:creationId xmlns:a16="http://schemas.microsoft.com/office/drawing/2014/main" id="{692126EC-A48E-E653-F752-1640D1214C20}"/>
              </a:ext>
            </a:extLst>
          </p:cNvPr>
          <p:cNvSpPr>
            <a:spLocks noGrp="1"/>
          </p:cNvSpPr>
          <p:nvPr>
            <p:ph type="sldNum" sz="quarter" idx="12"/>
          </p:nvPr>
        </p:nvSpPr>
        <p:spPr/>
        <p:txBody>
          <a:bodyPr/>
          <a:lstStyle/>
          <a:p>
            <a:fld id="{20F37917-FD3A-4669-9018-DA04BCDD3D75}" type="slidenum">
              <a:rPr lang="en-US" smtClean="0"/>
              <a:t>57</a:t>
            </a:fld>
            <a:endParaRPr lang="en-US"/>
          </a:p>
        </p:txBody>
      </p:sp>
      <p:pic>
        <p:nvPicPr>
          <p:cNvPr id="1026" name="Picture 2" descr="David Blank-Edelman - devopsdays Seattle 2017">
            <a:extLst>
              <a:ext uri="{FF2B5EF4-FFF2-40B4-BE49-F238E27FC236}">
                <a16:creationId xmlns:a16="http://schemas.microsoft.com/office/drawing/2014/main" id="{4197B32C-9270-E202-805F-9932A3CED4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1552" y="1798960"/>
            <a:ext cx="4102248" cy="4102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937844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ecurity: Managing Risk"/>
          <p:cNvSpPr txBox="1">
            <a:spLocks noGrp="1"/>
          </p:cNvSpPr>
          <p:nvPr>
            <p:ph type="title"/>
          </p:nvPr>
        </p:nvSpPr>
        <p:spPr>
          <a:prstGeom prst="rect">
            <a:avLst/>
          </a:prstGeom>
        </p:spPr>
        <p:txBody>
          <a:bodyPr/>
          <a:lstStyle/>
          <a:p>
            <a:r>
              <a:rPr lang="en-US" dirty="0"/>
              <a:t>A security architecture must include a security culture</a:t>
            </a:r>
            <a:endParaRPr dirty="0"/>
          </a:p>
        </p:txBody>
      </p:sp>
      <p:sp>
        <p:nvSpPr>
          <p:cNvPr id="147" name="Security architecture is a set of mechanisms and policies that we build into our system to mitigate risks from threats…"/>
          <p:cNvSpPr txBox="1">
            <a:spLocks noGrp="1"/>
          </p:cNvSpPr>
          <p:nvPr>
            <p:ph idx="1"/>
          </p:nvPr>
        </p:nvSpPr>
        <p:spPr>
          <a:prstGeom prst="rect">
            <a:avLst/>
          </a:prstGeom>
        </p:spPr>
        <p:txBody>
          <a:bodyPr/>
          <a:lstStyle/>
          <a:p>
            <a:r>
              <a:rPr dirty="0">
                <a:solidFill>
                  <a:schemeClr val="tx1"/>
                </a:solidFill>
              </a:rPr>
              <a:t>Security architecture is a set of </a:t>
            </a:r>
            <a:r>
              <a:rPr dirty="0">
                <a:solidFill>
                  <a:schemeClr val="tx1"/>
                </a:solidFill>
                <a:highlight>
                  <a:srgbClr val="FFFF00"/>
                </a:highlight>
              </a:rPr>
              <a:t>mechanisms and policies </a:t>
            </a:r>
            <a:r>
              <a:rPr dirty="0">
                <a:solidFill>
                  <a:schemeClr val="tx1"/>
                </a:solidFill>
              </a:rPr>
              <a:t>that we build into our system to mitigate risks from threats</a:t>
            </a:r>
          </a:p>
          <a:p>
            <a:r>
              <a:rPr lang="en-US" dirty="0">
                <a:solidFill>
                  <a:schemeClr val="bg2">
                    <a:lumMod val="90000"/>
                  </a:schemeClr>
                </a:solidFill>
              </a:rPr>
              <a:t>Vulnerability: a characteristic or flaw in system design or implementation, or in the security procedures, that, if exploited, could result in a security compromise</a:t>
            </a:r>
          </a:p>
          <a:p>
            <a:r>
              <a:rPr dirty="0">
                <a:solidFill>
                  <a:schemeClr val="bg2">
                    <a:lumMod val="90000"/>
                  </a:schemeClr>
                </a:solidFill>
              </a:rPr>
              <a:t>Threat: potential event that could compromise a security requirement</a:t>
            </a:r>
          </a:p>
          <a:p>
            <a:r>
              <a:rPr dirty="0">
                <a:solidFill>
                  <a:schemeClr val="bg2">
                    <a:lumMod val="90000"/>
                  </a:schemeClr>
                </a:solidFill>
              </a:rPr>
              <a:t>Attack: realization of a threat</a:t>
            </a:r>
          </a:p>
        </p:txBody>
      </p:sp>
    </p:spTree>
    <p:extLst>
      <p:ext uri="{BB962C8B-B14F-4D97-AF65-F5344CB8AC3E}">
        <p14:creationId xmlns:p14="http://schemas.microsoft.com/office/powerpoint/2010/main" val="148252909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4B87C-26A1-1CB5-82AE-B9E3E252728F}"/>
              </a:ext>
            </a:extLst>
          </p:cNvPr>
          <p:cNvSpPr>
            <a:spLocks noGrp="1"/>
          </p:cNvSpPr>
          <p:nvPr>
            <p:ph type="title"/>
          </p:nvPr>
        </p:nvSpPr>
        <p:spPr/>
        <p:txBody>
          <a:bodyPr/>
          <a:lstStyle/>
          <a:p>
            <a:r>
              <a:rPr lang="en-US" dirty="0"/>
              <a:t>Example mechanism: secret detection</a:t>
            </a:r>
          </a:p>
        </p:txBody>
      </p:sp>
      <p:sp>
        <p:nvSpPr>
          <p:cNvPr id="3" name="Content Placeholder 2">
            <a:extLst>
              <a:ext uri="{FF2B5EF4-FFF2-40B4-BE49-F238E27FC236}">
                <a16:creationId xmlns:a16="http://schemas.microsoft.com/office/drawing/2014/main" id="{09DA1F5F-2E1A-D75F-DAB6-2AA06C2A7D50}"/>
              </a:ext>
            </a:extLst>
          </p:cNvPr>
          <p:cNvSpPr>
            <a:spLocks noGrp="1"/>
          </p:cNvSpPr>
          <p:nvPr>
            <p:ph idx="1"/>
          </p:nvPr>
        </p:nvSpPr>
        <p:spPr>
          <a:xfrm>
            <a:off x="838200" y="1500160"/>
            <a:ext cx="5416826" cy="4351338"/>
          </a:xfrm>
        </p:spPr>
        <p:txBody>
          <a:bodyPr/>
          <a:lstStyle/>
          <a:p>
            <a:r>
              <a:rPr lang="en-US" dirty="0"/>
              <a:t>Recall: SSL only talks about public/private keys.</a:t>
            </a:r>
          </a:p>
          <a:p>
            <a:r>
              <a:rPr lang="en-US" dirty="0"/>
              <a:t>Applications may have many other </a:t>
            </a:r>
            <a:r>
              <a:rPr lang="en-US" i="1" dirty="0"/>
              <a:t>secret</a:t>
            </a:r>
            <a:r>
              <a:rPr lang="en-US" dirty="0"/>
              <a:t> values (e.g. access tokens for other services)</a:t>
            </a:r>
          </a:p>
          <a:p>
            <a:r>
              <a:rPr lang="en-US" dirty="0"/>
              <a:t>Tools like </a:t>
            </a:r>
            <a:r>
              <a:rPr lang="en-US" i="1" dirty="0" err="1"/>
              <a:t>GitGuardian</a:t>
            </a:r>
            <a:r>
              <a:rPr lang="en-US" dirty="0"/>
              <a:t> automatically detect secrets in repositories</a:t>
            </a:r>
          </a:p>
        </p:txBody>
      </p:sp>
      <p:sp>
        <p:nvSpPr>
          <p:cNvPr id="4" name="Slide Number Placeholder 3">
            <a:extLst>
              <a:ext uri="{FF2B5EF4-FFF2-40B4-BE49-F238E27FC236}">
                <a16:creationId xmlns:a16="http://schemas.microsoft.com/office/drawing/2014/main" id="{F56D9A2A-26EE-B44C-BCBE-697378D734C7}"/>
              </a:ext>
            </a:extLst>
          </p:cNvPr>
          <p:cNvSpPr>
            <a:spLocks noGrp="1"/>
          </p:cNvSpPr>
          <p:nvPr>
            <p:ph type="sldNum" sz="quarter" idx="12"/>
          </p:nvPr>
        </p:nvSpPr>
        <p:spPr/>
        <p:txBody>
          <a:bodyPr/>
          <a:lstStyle/>
          <a:p>
            <a:fld id="{20F37917-FD3A-4669-9018-DA04BCDD3D75}" type="slidenum">
              <a:rPr lang="en-US" smtClean="0"/>
              <a:t>59</a:t>
            </a:fld>
            <a:endParaRPr lang="en-US"/>
          </a:p>
        </p:txBody>
      </p:sp>
      <p:pic>
        <p:nvPicPr>
          <p:cNvPr id="5" name="Picture 4">
            <a:extLst>
              <a:ext uri="{FF2B5EF4-FFF2-40B4-BE49-F238E27FC236}">
                <a16:creationId xmlns:a16="http://schemas.microsoft.com/office/drawing/2014/main" id="{DD80FCE0-7476-157D-B2E2-16F3C5D21B29}"/>
              </a:ext>
            </a:extLst>
          </p:cNvPr>
          <p:cNvPicPr>
            <a:picLocks noChangeAspect="1"/>
          </p:cNvPicPr>
          <p:nvPr/>
        </p:nvPicPr>
        <p:blipFill>
          <a:blip r:embed="rId2"/>
          <a:stretch>
            <a:fillRect/>
          </a:stretch>
        </p:blipFill>
        <p:spPr>
          <a:xfrm>
            <a:off x="6546573" y="1760657"/>
            <a:ext cx="5416826" cy="3830344"/>
          </a:xfrm>
          <a:prstGeom prst="rect">
            <a:avLst/>
          </a:prstGeom>
        </p:spPr>
      </p:pic>
    </p:spTree>
    <p:extLst>
      <p:ext uri="{BB962C8B-B14F-4D97-AF65-F5344CB8AC3E}">
        <p14:creationId xmlns:p14="http://schemas.microsoft.com/office/powerpoint/2010/main" val="29218448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(3)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Vulnerability: a characteristic or flaw in system design or implementation, or in the security procedures, that, if exploited, could result in a security compromise</a:t>
            </a:r>
          </a:p>
          <a:p>
            <a:r>
              <a:rPr lang="en-US" dirty="0"/>
              <a:t>Exploit: a technique or method for exploiting a vulnerability</a:t>
            </a:r>
          </a:p>
          <a:p>
            <a:r>
              <a:rPr lang="en-US" dirty="0"/>
              <a:t>Attack: realization of a threat</a:t>
            </a:r>
          </a:p>
          <a:p>
            <a:r>
              <a:rPr lang="en-US" dirty="0"/>
              <a:t>Mitigation: a technique for making an attack less likely, more expensive, or less valuable to an attacker.</a:t>
            </a:r>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6</a:t>
            </a:fld>
            <a:endParaRPr lang="en-US"/>
          </a:p>
        </p:txBody>
      </p:sp>
    </p:spTree>
    <p:extLst>
      <p:ext uri="{BB962C8B-B14F-4D97-AF65-F5344CB8AC3E}">
        <p14:creationId xmlns:p14="http://schemas.microsoft.com/office/powerpoint/2010/main" val="64977488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1F3B-F355-EB4F-926D-C0E1CB396309}"/>
              </a:ext>
            </a:extLst>
          </p:cNvPr>
          <p:cNvSpPr>
            <a:spLocks noGrp="1"/>
          </p:cNvSpPr>
          <p:nvPr>
            <p:ph type="title"/>
          </p:nvPr>
        </p:nvSpPr>
        <p:spPr/>
        <p:txBody>
          <a:bodyPr>
            <a:normAutofit/>
          </a:bodyPr>
          <a:lstStyle/>
          <a:p>
            <a:r>
              <a:rPr lang="en-US" sz="3600" dirty="0"/>
              <a:t>Mechanisms aren’t enough: Do developers keep secret keys secret?</a:t>
            </a:r>
          </a:p>
        </p:txBody>
      </p:sp>
      <p:sp>
        <p:nvSpPr>
          <p:cNvPr id="4" name="Text Placeholder 3">
            <a:extLst>
              <a:ext uri="{FF2B5EF4-FFF2-40B4-BE49-F238E27FC236}">
                <a16:creationId xmlns:a16="http://schemas.microsoft.com/office/drawing/2014/main" id="{32124C87-8E0C-814E-BF12-4F5B4055540E}"/>
              </a:ext>
            </a:extLst>
          </p:cNvPr>
          <p:cNvSpPr>
            <a:spLocks noGrp="1"/>
          </p:cNvSpPr>
          <p:nvPr>
            <p:ph idx="1"/>
          </p:nvPr>
        </p:nvSpPr>
        <p:spPr/>
        <p:txBody>
          <a:bodyPr>
            <a:normAutofit lnSpcReduction="10000"/>
          </a:bodyPr>
          <a:lstStyle/>
          <a:p>
            <a:r>
              <a:rPr lang="en-US" dirty="0"/>
              <a:t>Industrial study of secret detection tool in a large software services company with over 1,000 developers, operating for over 10 years</a:t>
            </a:r>
          </a:p>
          <a:p>
            <a:r>
              <a:rPr lang="en-US" dirty="0"/>
              <a:t>What do developers do when they get warnings of secrets in repository?</a:t>
            </a:r>
          </a:p>
          <a:p>
            <a:pPr lvl="1"/>
            <a:r>
              <a:rPr lang="en-US" dirty="0"/>
              <a:t>49% remove the secrets; 51% bypass the warning</a:t>
            </a:r>
          </a:p>
          <a:p>
            <a:r>
              <a:rPr lang="en-US" dirty="0"/>
              <a:t>Why do developers bypass warnings?</a:t>
            </a:r>
          </a:p>
          <a:p>
            <a:pPr lvl="1"/>
            <a:r>
              <a:rPr lang="en-US" dirty="0"/>
              <a:t>44% report false positives, 6% are already exposed secrets, remaining are “development-related” reasons, e.g. “not a production credential” or “no significant security value”</a:t>
            </a:r>
          </a:p>
          <a:p>
            <a:endParaRPr lang="en-US" dirty="0"/>
          </a:p>
        </p:txBody>
      </p:sp>
      <p:sp>
        <p:nvSpPr>
          <p:cNvPr id="6" name="TextBox 5">
            <a:extLst>
              <a:ext uri="{FF2B5EF4-FFF2-40B4-BE49-F238E27FC236}">
                <a16:creationId xmlns:a16="http://schemas.microsoft.com/office/drawing/2014/main" id="{738664A1-DA08-294D-847B-632B1C3EFD29}"/>
              </a:ext>
            </a:extLst>
          </p:cNvPr>
          <p:cNvSpPr txBox="1"/>
          <p:nvPr/>
        </p:nvSpPr>
        <p:spPr>
          <a:xfrm>
            <a:off x="2108200" y="6257836"/>
            <a:ext cx="7708900"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solidFill>
                  <a:srgbClr val="333333"/>
                </a:solidFill>
                <a:latin typeface="Georgia" panose="02040502050405020303" pitchFamily="18" charset="0"/>
              </a:rPr>
              <a:t>“Why secret detection tools are not enough: It’s not just about false positives - An industrial case study”</a:t>
            </a:r>
          </a:p>
          <a:p>
            <a:r>
              <a:rPr lang="en-US" sz="900" dirty="0">
                <a:solidFill>
                  <a:srgbClr val="333333"/>
                </a:solidFill>
                <a:latin typeface="Georgia" panose="02040502050405020303" pitchFamily="18" charset="0"/>
              </a:rPr>
              <a:t>Md </a:t>
            </a:r>
            <a:r>
              <a:rPr lang="en-US" sz="900" dirty="0" err="1">
                <a:solidFill>
                  <a:srgbClr val="333333"/>
                </a:solidFill>
                <a:latin typeface="Georgia" panose="02040502050405020303" pitchFamily="18" charset="0"/>
              </a:rPr>
              <a:t>Rayhanur</a:t>
            </a:r>
            <a:r>
              <a:rPr lang="en-US" sz="900" dirty="0">
                <a:solidFill>
                  <a:srgbClr val="333333"/>
                </a:solidFill>
                <a:latin typeface="Georgia" panose="02040502050405020303" pitchFamily="18" charset="0"/>
              </a:rPr>
              <a:t> Rahman, </a:t>
            </a:r>
            <a:r>
              <a:rPr lang="en-US" sz="900" dirty="0" err="1">
                <a:solidFill>
                  <a:srgbClr val="333333"/>
                </a:solidFill>
                <a:latin typeface="Georgia" panose="02040502050405020303" pitchFamily="18" charset="0"/>
              </a:rPr>
              <a:t>Nasif</a:t>
            </a:r>
            <a:r>
              <a:rPr lang="en-US" sz="900" dirty="0">
                <a:solidFill>
                  <a:srgbClr val="333333"/>
                </a:solidFill>
                <a:latin typeface="Georgia" panose="02040502050405020303" pitchFamily="18" charset="0"/>
              </a:rPr>
              <a:t> Imtiaz, Margaret-Anne </a:t>
            </a:r>
            <a:r>
              <a:rPr lang="en-US" sz="900" dirty="0" err="1">
                <a:solidFill>
                  <a:srgbClr val="333333"/>
                </a:solidFill>
                <a:latin typeface="Georgia" panose="02040502050405020303" pitchFamily="18" charset="0"/>
              </a:rPr>
              <a:t>Storey</a:t>
            </a:r>
            <a:r>
              <a:rPr lang="en-US" sz="900" dirty="0">
                <a:solidFill>
                  <a:srgbClr val="333333"/>
                </a:solidFill>
                <a:latin typeface="Georgia" panose="02040502050405020303" pitchFamily="18" charset="0"/>
              </a:rPr>
              <a:t> &amp; Laurie Williams  </a:t>
            </a:r>
            <a:r>
              <a:rPr lang="en-US" sz="900" dirty="0">
                <a:solidFill>
                  <a:srgbClr val="333333"/>
                </a:solidFill>
                <a:latin typeface="Georgia" panose="02040502050405020303" pitchFamily="18" charset="0"/>
                <a:hlinkClick r:id="rId3"/>
              </a:rPr>
              <a:t>https://link.springer.com/article/10.1007/s10664-021-10109-y</a:t>
            </a:r>
            <a:r>
              <a:rPr lang="en-US" sz="900" dirty="0">
                <a:solidFill>
                  <a:srgbClr val="333333"/>
                </a:solidFill>
                <a:latin typeface="Georgia" panose="02040502050405020303" pitchFamily="18" charset="0"/>
              </a:rPr>
              <a:t> </a:t>
            </a:r>
            <a:endParaRPr lang="en-US" sz="900" dirty="0"/>
          </a:p>
        </p:txBody>
      </p:sp>
      <p:sp>
        <p:nvSpPr>
          <p:cNvPr id="5" name="TextBox 4">
            <a:extLst>
              <a:ext uri="{FF2B5EF4-FFF2-40B4-BE49-F238E27FC236}">
                <a16:creationId xmlns:a16="http://schemas.microsoft.com/office/drawing/2014/main" id="{1E08015D-93BC-D0B6-A73A-D67F74461F2F}"/>
              </a:ext>
            </a:extLst>
          </p:cNvPr>
          <p:cNvSpPr txBox="1"/>
          <p:nvPr/>
        </p:nvSpPr>
        <p:spPr>
          <a:xfrm>
            <a:off x="8070803" y="3082815"/>
            <a:ext cx="3793787" cy="1436291"/>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Is it a management problem or a tool problem?</a:t>
            </a:r>
          </a:p>
        </p:txBody>
      </p:sp>
    </p:spTree>
    <p:extLst>
      <p:ext uri="{BB962C8B-B14F-4D97-AF65-F5344CB8AC3E}">
        <p14:creationId xmlns:p14="http://schemas.microsoft.com/office/powerpoint/2010/main" val="126056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4108-FF6F-613C-8466-6D6395C9E6D2}"/>
              </a:ext>
            </a:extLst>
          </p:cNvPr>
          <p:cNvSpPr>
            <a:spLocks noGrp="1"/>
          </p:cNvSpPr>
          <p:nvPr>
            <p:ph type="title"/>
          </p:nvPr>
        </p:nvSpPr>
        <p:spPr/>
        <p:txBody>
          <a:bodyPr/>
          <a:lstStyle/>
          <a:p>
            <a:r>
              <a:rPr lang="en-US" dirty="0"/>
              <a:t>Elements of a security culture</a:t>
            </a:r>
          </a:p>
        </p:txBody>
      </p:sp>
      <p:sp>
        <p:nvSpPr>
          <p:cNvPr id="3" name="Content Placeholder 2">
            <a:extLst>
              <a:ext uri="{FF2B5EF4-FFF2-40B4-BE49-F238E27FC236}">
                <a16:creationId xmlns:a16="http://schemas.microsoft.com/office/drawing/2014/main" id="{A6A51E1A-428A-71C9-87F9-8032C2DC5EB0}"/>
              </a:ext>
            </a:extLst>
          </p:cNvPr>
          <p:cNvSpPr>
            <a:spLocks noGrp="1"/>
          </p:cNvSpPr>
          <p:nvPr>
            <p:ph idx="1"/>
          </p:nvPr>
        </p:nvSpPr>
        <p:spPr/>
        <p:txBody>
          <a:bodyPr/>
          <a:lstStyle/>
          <a:p>
            <a:r>
              <a:rPr lang="en-US" dirty="0"/>
              <a:t>Make security a regular part of the process.</a:t>
            </a:r>
          </a:p>
          <a:p>
            <a:pPr lvl="1"/>
            <a:r>
              <a:rPr lang="en-US" dirty="0"/>
              <a:t>Include security tools as part of the build/release process</a:t>
            </a:r>
          </a:p>
          <a:p>
            <a:pPr lvl="1"/>
            <a:r>
              <a:rPr lang="en-US" dirty="0"/>
              <a:t>Tools may have false positives and false negatives</a:t>
            </a:r>
          </a:p>
          <a:p>
            <a:pPr lvl="1"/>
            <a:r>
              <a:rPr lang="en-US" dirty="0"/>
              <a:t>Educate developers about when how to recognize positives that look false, but aren’t</a:t>
            </a:r>
          </a:p>
          <a:p>
            <a:pPr lvl="1"/>
            <a:r>
              <a:rPr lang="en-US" dirty="0"/>
              <a:t>Include security review as regular part of code review</a:t>
            </a:r>
          </a:p>
        </p:txBody>
      </p:sp>
      <p:sp>
        <p:nvSpPr>
          <p:cNvPr id="4" name="Slide Number Placeholder 3">
            <a:extLst>
              <a:ext uri="{FF2B5EF4-FFF2-40B4-BE49-F238E27FC236}">
                <a16:creationId xmlns:a16="http://schemas.microsoft.com/office/drawing/2014/main" id="{D59AECEC-4F13-E90B-FF91-7B7BDA015246}"/>
              </a:ext>
            </a:extLst>
          </p:cNvPr>
          <p:cNvSpPr>
            <a:spLocks noGrp="1"/>
          </p:cNvSpPr>
          <p:nvPr>
            <p:ph type="sldNum" sz="quarter" idx="12"/>
          </p:nvPr>
        </p:nvSpPr>
        <p:spPr/>
        <p:txBody>
          <a:bodyPr/>
          <a:lstStyle/>
          <a:p>
            <a:fld id="{20F37917-FD3A-4669-9018-DA04BCDD3D75}" type="slidenum">
              <a:rPr lang="en-US" smtClean="0"/>
              <a:t>61</a:t>
            </a:fld>
            <a:endParaRPr lang="en-US"/>
          </a:p>
        </p:txBody>
      </p:sp>
    </p:spTree>
    <p:extLst>
      <p:ext uri="{BB962C8B-B14F-4D97-AF65-F5344CB8AC3E}">
        <p14:creationId xmlns:p14="http://schemas.microsoft.com/office/powerpoint/2010/main" val="339011150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131" name="Describe that security is a spectrum, and be able to define a realistic threat model for a given system…"/>
          <p:cNvSpPr txBox="1">
            <a:spLocks noGrp="1"/>
          </p:cNvSpPr>
          <p:nvPr>
            <p:ph idx="1"/>
          </p:nvPr>
        </p:nvSpPr>
        <p:spPr>
          <a:prstGeom prst="rect">
            <a:avLst/>
          </a:prstGeom>
        </p:spPr>
        <p:txBody>
          <a:bodyPr>
            <a:normAutofit/>
          </a:bodyPr>
          <a:lstStyle/>
          <a:p>
            <a:pPr marL="349250" indent="-349250">
              <a:buSzPct val="123000"/>
              <a:buChar char="•"/>
            </a:pPr>
            <a:r>
              <a:rPr lang="en-US" dirty="0"/>
              <a:t>You should now be able to:</a:t>
            </a:r>
          </a:p>
          <a:p>
            <a:pPr marL="806450" lvl="1" indent="-349250">
              <a:buSzPct val="123000"/>
            </a:pPr>
            <a:r>
              <a:rPr lang="en-US" dirty="0"/>
              <a:t>Define key terms relating to software/system security</a:t>
            </a:r>
          </a:p>
          <a:p>
            <a:pPr marL="806450" lvl="1" indent="-349250">
              <a:buSzPct val="123000"/>
            </a:pPr>
            <a:r>
              <a:rPr dirty="0"/>
              <a:t>Describe </a:t>
            </a:r>
            <a:r>
              <a:rPr lang="en-US" dirty="0"/>
              <a:t>some of the tradeoffs between security and other requirements in software engineering</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why software alone isn’t enough to assure security</a:t>
            </a:r>
            <a:endParaRPr dirty="0"/>
          </a:p>
        </p:txBody>
      </p:sp>
    </p:spTree>
    <p:extLst>
      <p:ext uri="{BB962C8B-B14F-4D97-AF65-F5344CB8AC3E}">
        <p14:creationId xmlns:p14="http://schemas.microsoft.com/office/powerpoint/2010/main" val="860465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ecurity isn't (always) free"/>
          <p:cNvSpPr txBox="1">
            <a:spLocks noGrp="1"/>
          </p:cNvSpPr>
          <p:nvPr>
            <p:ph type="title"/>
          </p:nvPr>
        </p:nvSpPr>
        <p:spPr>
          <a:prstGeom prst="rect">
            <a:avLst/>
          </a:prstGeom>
        </p:spPr>
        <p:txBody>
          <a:bodyPr/>
          <a:lstStyle/>
          <a:p>
            <a:r>
              <a:rPr dirty="0"/>
              <a:t>Security isn't always free</a:t>
            </a:r>
          </a:p>
        </p:txBody>
      </p:sp>
      <p:sp>
        <p:nvSpPr>
          <p:cNvPr id="141" name="You just moved to a new house, someone just moved out of it. What do you do to protect your belongings/property?…"/>
          <p:cNvSpPr txBox="1">
            <a:spLocks noGrp="1"/>
          </p:cNvSpPr>
          <p:nvPr>
            <p:ph idx="1"/>
          </p:nvPr>
        </p:nvSpPr>
        <p:spPr>
          <a:prstGeom prst="rect">
            <a:avLst/>
          </a:prstGeom>
        </p:spPr>
        <p:txBody>
          <a:bodyPr>
            <a:normAutofit/>
          </a:bodyPr>
          <a:lstStyle/>
          <a:p>
            <a:r>
              <a:rPr lang="en-US" dirty="0"/>
              <a:t>In software, as in the real world…</a:t>
            </a:r>
          </a:p>
          <a:p>
            <a:r>
              <a:rPr dirty="0"/>
              <a:t>You just moved to a new house, someone just moved out of it. What do you do to protect your belongings/property?</a:t>
            </a:r>
            <a:endParaRPr lang="en-US" dirty="0"/>
          </a:p>
          <a:p>
            <a:r>
              <a:rPr lang="en-US" dirty="0"/>
              <a:t>What are the assets that need protection?</a:t>
            </a:r>
          </a:p>
          <a:p>
            <a:pPr lvl="1"/>
            <a:r>
              <a:rPr lang="en-US" dirty="0"/>
              <a:t>residents, furniture, cash, your stuff</a:t>
            </a:r>
          </a:p>
          <a:p>
            <a:r>
              <a:rPr lang="en-US" dirty="0"/>
              <a:t>What are the vulnerabilities?</a:t>
            </a:r>
          </a:p>
          <a:p>
            <a:pPr lvl="1"/>
            <a:r>
              <a:rPr lang="en-US" dirty="0"/>
              <a:t>doors, windows</a:t>
            </a:r>
          </a:p>
          <a:p>
            <a:endParaRPr dirty="0"/>
          </a:p>
        </p:txBody>
      </p:sp>
      <p:pic>
        <p:nvPicPr>
          <p:cNvPr id="1026" name="Picture 2" descr="brown wooden bench on front of white concrete house">
            <a:extLst>
              <a:ext uri="{FF2B5EF4-FFF2-40B4-BE49-F238E27FC236}">
                <a16:creationId xmlns:a16="http://schemas.microsoft.com/office/drawing/2014/main" id="{0A780290-61E0-594C-937F-3FF8932E1E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077"/>
          <a:stretch/>
        </p:blipFill>
        <p:spPr bwMode="auto">
          <a:xfrm>
            <a:off x="7942396" y="1435688"/>
            <a:ext cx="4249605" cy="4762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14277E8-6207-41E5-FFBE-3F9F449C3B46}"/>
            </a:ext>
          </a:extLst>
        </p:cNvPr>
        <p:cNvGrpSpPr/>
        <p:nvPr/>
      </p:nvGrpSpPr>
      <p:grpSpPr>
        <a:xfrm>
          <a:off x="0" y="0"/>
          <a:ext cx="0" cy="0"/>
          <a:chOff x="0" y="0"/>
          <a:chExt cx="0" cy="0"/>
        </a:xfrm>
      </p:grpSpPr>
      <p:sp>
        <p:nvSpPr>
          <p:cNvPr id="139" name="Security isn't (always) free">
            <a:extLst>
              <a:ext uri="{FF2B5EF4-FFF2-40B4-BE49-F238E27FC236}">
                <a16:creationId xmlns:a16="http://schemas.microsoft.com/office/drawing/2014/main" id="{951A5BBD-5F10-7357-F803-8C521C116E7D}"/>
              </a:ext>
            </a:extLst>
          </p:cNvPr>
          <p:cNvSpPr txBox="1">
            <a:spLocks noGrp="1"/>
          </p:cNvSpPr>
          <p:nvPr>
            <p:ph type="title"/>
          </p:nvPr>
        </p:nvSpPr>
        <p:spPr>
          <a:prstGeom prst="rect">
            <a:avLst/>
          </a:prstGeom>
        </p:spPr>
        <p:txBody>
          <a:bodyPr/>
          <a:lstStyle/>
          <a:p>
            <a:r>
              <a:rPr lang="en-US" dirty="0"/>
              <a:t>What are the threats? What are possible mitigations?</a:t>
            </a:r>
            <a:endParaRPr dirty="0"/>
          </a:p>
        </p:txBody>
      </p:sp>
      <p:graphicFrame>
        <p:nvGraphicFramePr>
          <p:cNvPr id="2" name="Table 1">
            <a:extLst>
              <a:ext uri="{FF2B5EF4-FFF2-40B4-BE49-F238E27FC236}">
                <a16:creationId xmlns:a16="http://schemas.microsoft.com/office/drawing/2014/main" id="{8C6CECCB-3F2D-DEBD-D3FE-EACA76F88CCA}"/>
              </a:ext>
            </a:extLst>
          </p:cNvPr>
          <p:cNvGraphicFramePr>
            <a:graphicFrameLocks noGrp="1"/>
          </p:cNvGraphicFramePr>
          <p:nvPr>
            <p:extLst>
              <p:ext uri="{D42A27DB-BD31-4B8C-83A1-F6EECF244321}">
                <p14:modId xmlns:p14="http://schemas.microsoft.com/office/powerpoint/2010/main" val="3737445050"/>
              </p:ext>
            </p:extLst>
          </p:nvPr>
        </p:nvGraphicFramePr>
        <p:xfrm>
          <a:off x="965198" y="1498493"/>
          <a:ext cx="10007602" cy="4948940"/>
        </p:xfrm>
        <a:graphic>
          <a:graphicData uri="http://schemas.openxmlformats.org/drawingml/2006/table">
            <a:tbl>
              <a:tblPr firstRow="1" bandRow="1">
                <a:tableStyleId>{21E4AEA4-8DFA-4A89-87EB-49C32662AFE0}</a:tableStyleId>
              </a:tblPr>
              <a:tblGrid>
                <a:gridCol w="4212283">
                  <a:extLst>
                    <a:ext uri="{9D8B030D-6E8A-4147-A177-3AD203B41FA5}">
                      <a16:colId xmlns:a16="http://schemas.microsoft.com/office/drawing/2014/main" val="1108290328"/>
                    </a:ext>
                  </a:extLst>
                </a:gridCol>
                <a:gridCol w="5795319">
                  <a:extLst>
                    <a:ext uri="{9D8B030D-6E8A-4147-A177-3AD203B41FA5}">
                      <a16:colId xmlns:a16="http://schemas.microsoft.com/office/drawing/2014/main" val="2438589173"/>
                    </a:ext>
                  </a:extLst>
                </a:gridCol>
              </a:tblGrid>
              <a:tr h="471860">
                <a:tc>
                  <a:txBody>
                    <a:bodyPr/>
                    <a:lstStyle/>
                    <a:p>
                      <a:r>
                        <a:rPr lang="en-US" sz="2400" dirty="0"/>
                        <a:t>Threat/Exploit</a:t>
                      </a:r>
                    </a:p>
                  </a:txBody>
                  <a:tcPr/>
                </a:tc>
                <a:tc>
                  <a:txBody>
                    <a:bodyPr/>
                    <a:lstStyle/>
                    <a:p>
                      <a:r>
                        <a:rPr lang="en-US" sz="2400" dirty="0"/>
                        <a:t>Mitigation</a:t>
                      </a:r>
                    </a:p>
                  </a:txBody>
                  <a:tcPr/>
                </a:tc>
                <a:extLst>
                  <a:ext uri="{0D108BD9-81ED-4DB2-BD59-A6C34878D82A}">
                    <a16:rowId xmlns:a16="http://schemas.microsoft.com/office/drawing/2014/main" val="1338652085"/>
                  </a:ext>
                </a:extLst>
              </a:tr>
              <a:tr h="471860">
                <a:tc>
                  <a:txBody>
                    <a:bodyPr/>
                    <a:lstStyle/>
                    <a:p>
                      <a:r>
                        <a:rPr lang="en-US" sz="2400" dirty="0"/>
                        <a:t>Fire</a:t>
                      </a:r>
                    </a:p>
                  </a:txBody>
                  <a:tcPr/>
                </a:tc>
                <a:tc>
                  <a:txBody>
                    <a:bodyPr/>
                    <a:lstStyle/>
                    <a:p>
                      <a:r>
                        <a:rPr lang="en-US" sz="2400" dirty="0"/>
                        <a:t>Smoke alarm, fire extinguisher</a:t>
                      </a:r>
                    </a:p>
                  </a:txBody>
                  <a:tcPr/>
                </a:tc>
                <a:extLst>
                  <a:ext uri="{0D108BD9-81ED-4DB2-BD59-A6C34878D82A}">
                    <a16:rowId xmlns:a16="http://schemas.microsoft.com/office/drawing/2014/main" val="1282073445"/>
                  </a:ext>
                </a:extLst>
              </a:tr>
              <a:tr h="787287">
                <a:tc>
                  <a:txBody>
                    <a:bodyPr/>
                    <a:lstStyle/>
                    <a:p>
                      <a:r>
                        <a:rPr lang="en-US" sz="2400" dirty="0"/>
                        <a:t>Hurricane</a:t>
                      </a:r>
                    </a:p>
                  </a:txBody>
                  <a:tcPr/>
                </a:tc>
                <a:tc>
                  <a:txBody>
                    <a:bodyPr/>
                    <a:lstStyle/>
                    <a:p>
                      <a:r>
                        <a:rPr lang="en-US" sz="2400" dirty="0"/>
                        <a:t>Strengthen windows; raise house; move away</a:t>
                      </a:r>
                    </a:p>
                  </a:txBody>
                  <a:tcPr/>
                </a:tc>
                <a:extLst>
                  <a:ext uri="{0D108BD9-81ED-4DB2-BD59-A6C34878D82A}">
                    <a16:rowId xmlns:a16="http://schemas.microsoft.com/office/drawing/2014/main" val="1140162907"/>
                  </a:ext>
                </a:extLst>
              </a:tr>
              <a:tr h="787287">
                <a:tc>
                  <a:txBody>
                    <a:bodyPr/>
                    <a:lstStyle/>
                    <a:p>
                      <a:r>
                        <a:rPr lang="en-US" sz="2400" dirty="0"/>
                        <a:t>Burglary</a:t>
                      </a:r>
                    </a:p>
                  </a:txBody>
                  <a:tcPr/>
                </a:tc>
                <a:tc>
                  <a:txBody>
                    <a:bodyPr/>
                    <a:lstStyle/>
                    <a:p>
                      <a:r>
                        <a:rPr lang="en-US" sz="2400" dirty="0"/>
                        <a:t>Burglar alarm? Better locks? Strengthen windows?</a:t>
                      </a:r>
                    </a:p>
                  </a:txBody>
                  <a:tcPr/>
                </a:tc>
                <a:extLst>
                  <a:ext uri="{0D108BD9-81ED-4DB2-BD59-A6C34878D82A}">
                    <a16:rowId xmlns:a16="http://schemas.microsoft.com/office/drawing/2014/main" val="3080155434"/>
                  </a:ext>
                </a:extLst>
              </a:tr>
              <a:tr h="471860">
                <a:tc>
                  <a:txBody>
                    <a:bodyPr/>
                    <a:lstStyle/>
                    <a:p>
                      <a:r>
                        <a:rPr lang="en-US" sz="2400" dirty="0"/>
                        <a:t>Former owner has keys</a:t>
                      </a:r>
                    </a:p>
                  </a:txBody>
                  <a:tcPr/>
                </a:tc>
                <a:tc>
                  <a:txBody>
                    <a:bodyPr/>
                    <a:lstStyle/>
                    <a:p>
                      <a:r>
                        <a:rPr lang="en-US" sz="2400" dirty="0"/>
                        <a:t>Change locks</a:t>
                      </a:r>
                    </a:p>
                  </a:txBody>
                  <a:tcPr/>
                </a:tc>
                <a:extLst>
                  <a:ext uri="{0D108BD9-81ED-4DB2-BD59-A6C34878D82A}">
                    <a16:rowId xmlns:a16="http://schemas.microsoft.com/office/drawing/2014/main" val="2798912601"/>
                  </a:ext>
                </a:extLst>
              </a:tr>
              <a:tr h="471860">
                <a:tc>
                  <a:txBody>
                    <a:bodyPr/>
                    <a:lstStyle/>
                    <a:p>
                      <a:r>
                        <a:rPr lang="en-US" sz="2400" dirty="0"/>
                        <a:t>Terrorism</a:t>
                      </a:r>
                    </a:p>
                  </a:txBody>
                  <a:tcPr/>
                </a:tc>
                <a:tc>
                  <a:txBody>
                    <a:bodyPr/>
                    <a:lstStyle/>
                    <a:p>
                      <a:r>
                        <a:rPr lang="en-US" sz="2400" dirty="0"/>
                        <a:t>???</a:t>
                      </a:r>
                    </a:p>
                  </a:txBody>
                  <a:tcPr/>
                </a:tc>
                <a:extLst>
                  <a:ext uri="{0D108BD9-81ED-4DB2-BD59-A6C34878D82A}">
                    <a16:rowId xmlns:a16="http://schemas.microsoft.com/office/drawing/2014/main" val="125037868"/>
                  </a:ext>
                </a:extLst>
              </a:tr>
              <a:tr h="471860">
                <a:tc>
                  <a:txBody>
                    <a:bodyPr/>
                    <a:lstStyle/>
                    <a:p>
                      <a:r>
                        <a:rPr lang="en-US" sz="2400" dirty="0"/>
                        <a:t>Nuclear war</a:t>
                      </a:r>
                    </a:p>
                  </a:txBody>
                  <a:tcPr/>
                </a:tc>
                <a:tc>
                  <a:txBody>
                    <a:bodyPr/>
                    <a:lstStyle/>
                    <a:p>
                      <a:r>
                        <a:rPr lang="en-US" sz="2400" dirty="0"/>
                        <a:t>????</a:t>
                      </a:r>
                    </a:p>
                  </a:txBody>
                  <a:tcPr/>
                </a:tc>
                <a:extLst>
                  <a:ext uri="{0D108BD9-81ED-4DB2-BD59-A6C34878D82A}">
                    <a16:rowId xmlns:a16="http://schemas.microsoft.com/office/drawing/2014/main" val="3761995505"/>
                  </a:ext>
                </a:extLst>
              </a:tr>
              <a:tr h="471860">
                <a:tc>
                  <a:txBody>
                    <a:bodyPr/>
                    <a:lstStyle/>
                    <a:p>
                      <a:r>
                        <a:rPr lang="en-US" sz="2400" dirty="0"/>
                        <a:t>???</a:t>
                      </a:r>
                    </a:p>
                  </a:txBody>
                  <a:tcPr/>
                </a:tc>
                <a:tc>
                  <a:txBody>
                    <a:bodyPr/>
                    <a:lstStyle/>
                    <a:p>
                      <a:endParaRPr lang="en-US" sz="2400" dirty="0"/>
                    </a:p>
                  </a:txBody>
                  <a:tcPr/>
                </a:tc>
                <a:extLst>
                  <a:ext uri="{0D108BD9-81ED-4DB2-BD59-A6C34878D82A}">
                    <a16:rowId xmlns:a16="http://schemas.microsoft.com/office/drawing/2014/main" val="2344932528"/>
                  </a:ext>
                </a:extLst>
              </a:tr>
              <a:tr h="471860">
                <a:tc>
                  <a:txBody>
                    <a:bodyPr/>
                    <a:lstStyle/>
                    <a:p>
                      <a:endParaRPr lang="en-US" sz="2400" dirty="0"/>
                    </a:p>
                  </a:txBody>
                  <a:tcPr/>
                </a:tc>
                <a:tc>
                  <a:txBody>
                    <a:bodyPr/>
                    <a:lstStyle/>
                    <a:p>
                      <a:endParaRPr lang="en-US" sz="2400" dirty="0"/>
                    </a:p>
                  </a:txBody>
                  <a:tcPr/>
                </a:tc>
                <a:extLst>
                  <a:ext uri="{0D108BD9-81ED-4DB2-BD59-A6C34878D82A}">
                    <a16:rowId xmlns:a16="http://schemas.microsoft.com/office/drawing/2014/main" val="592832433"/>
                  </a:ext>
                </a:extLst>
              </a:tr>
            </a:tbl>
          </a:graphicData>
        </a:graphic>
      </p:graphicFrame>
    </p:spTree>
    <p:extLst>
      <p:ext uri="{BB962C8B-B14F-4D97-AF65-F5344CB8AC3E}">
        <p14:creationId xmlns:p14="http://schemas.microsoft.com/office/powerpoint/2010/main" val="4150634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sts &amp; Benefits"/>
          <p:cNvSpPr txBox="1">
            <a:spLocks noGrp="1"/>
          </p:cNvSpPr>
          <p:nvPr>
            <p:ph type="title"/>
          </p:nvPr>
        </p:nvSpPr>
        <p:spPr>
          <a:prstGeom prst="rect">
            <a:avLst/>
          </a:prstGeom>
        </p:spPr>
        <p:txBody>
          <a:bodyPr/>
          <a:lstStyle/>
          <a:p>
            <a:r>
              <a:rPr lang="en-US" dirty="0"/>
              <a:t>Security is about managing risk</a:t>
            </a:r>
            <a:endParaRPr dirty="0"/>
          </a:p>
        </p:txBody>
      </p:sp>
      <p:sp>
        <p:nvSpPr>
          <p:cNvPr id="153" name="Increasing security might:…"/>
          <p:cNvSpPr txBox="1">
            <a:spLocks noGrp="1"/>
          </p:cNvSpPr>
          <p:nvPr>
            <p:ph idx="1"/>
          </p:nvPr>
        </p:nvSpPr>
        <p:spPr>
          <a:prstGeom prst="rect">
            <a:avLst/>
          </a:prstGeom>
        </p:spPr>
        <p:txBody>
          <a:bodyPr/>
          <a:lstStyle/>
          <a:p>
            <a:r>
              <a:rPr dirty="0"/>
              <a:t>Increasing security might:</a:t>
            </a:r>
          </a:p>
          <a:p>
            <a:pPr lvl="1"/>
            <a:r>
              <a:rPr dirty="0"/>
              <a:t>Increase development &amp; maintenance cost</a:t>
            </a:r>
          </a:p>
          <a:p>
            <a:pPr lvl="1"/>
            <a:r>
              <a:rPr dirty="0"/>
              <a:t>Increase infrastructure requirements</a:t>
            </a:r>
          </a:p>
          <a:p>
            <a:pPr lvl="1"/>
            <a:r>
              <a:rPr dirty="0"/>
              <a:t>Degrade performance</a:t>
            </a:r>
          </a:p>
          <a:p>
            <a:r>
              <a:rPr dirty="0"/>
              <a:t>But, if we are attacked, increasing security might also:</a:t>
            </a:r>
          </a:p>
          <a:p>
            <a:pPr lvl="1"/>
            <a:r>
              <a:rPr dirty="0"/>
              <a:t>Decrease financial and intangible losses</a:t>
            </a:r>
          </a:p>
          <a:p>
            <a:r>
              <a:rPr dirty="0"/>
              <a:t>How likely do we think we are to be attacked in </a:t>
            </a:r>
            <a:r>
              <a:rPr lang="en-US" dirty="0"/>
              <a:t>some particular </a:t>
            </a:r>
            <a:r>
              <a:rPr dirty="0"/>
              <a:t>way?</a:t>
            </a:r>
          </a:p>
        </p:txBody>
      </p:sp>
    </p:spTree>
    <p:extLst>
      <p:ext uri="{BB962C8B-B14F-4D97-AF65-F5344CB8AC3E}">
        <p14:creationId xmlns:p14="http://schemas.microsoft.com/office/powerpoint/2010/main" val="27616650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58084</TotalTime>
  <Words>7079</Words>
  <Application>Microsoft Office PowerPoint</Application>
  <PresentationFormat>Widescreen</PresentationFormat>
  <Paragraphs>650</Paragraphs>
  <Slides>62</Slides>
  <Notes>50</Notes>
  <HiddenSlides>5</HiddenSlides>
  <MMClips>0</MMClips>
  <ScaleCrop>false</ScaleCrop>
  <HeadingPairs>
    <vt:vector size="8" baseType="variant">
      <vt:variant>
        <vt:lpstr>Fonts Used</vt:lpstr>
      </vt:variant>
      <vt:variant>
        <vt:i4>14</vt:i4>
      </vt:variant>
      <vt:variant>
        <vt:lpstr>Theme</vt:lpstr>
      </vt:variant>
      <vt:variant>
        <vt:i4>1</vt:i4>
      </vt:variant>
      <vt:variant>
        <vt:lpstr>Embedded OLE Servers</vt:lpstr>
      </vt:variant>
      <vt:variant>
        <vt:i4>1</vt:i4>
      </vt:variant>
      <vt:variant>
        <vt:lpstr>Slide Titles</vt:lpstr>
      </vt:variant>
      <vt:variant>
        <vt:i4>62</vt:i4>
      </vt:variant>
    </vt:vector>
  </HeadingPairs>
  <TitlesOfParts>
    <vt:vector size="78" baseType="lpstr">
      <vt:lpstr>Algerian</vt:lpstr>
      <vt:lpstr>Arial</vt:lpstr>
      <vt:lpstr>Avenir Next Regular</vt:lpstr>
      <vt:lpstr>Broadway</vt:lpstr>
      <vt:lpstr>Calibri</vt:lpstr>
      <vt:lpstr>Chiller</vt:lpstr>
      <vt:lpstr>Consolas</vt:lpstr>
      <vt:lpstr>Georgia</vt:lpstr>
      <vt:lpstr>Helvetica</vt:lpstr>
      <vt:lpstr>Helvetica Neue</vt:lpstr>
      <vt:lpstr>Inter</vt:lpstr>
      <vt:lpstr>Times New Roman</vt:lpstr>
      <vt:lpstr>Verdana</vt:lpstr>
      <vt:lpstr>Wingdings</vt:lpstr>
      <vt:lpstr>Office Theme</vt:lpstr>
      <vt:lpstr>PDF</vt:lpstr>
      <vt:lpstr>CS 4530: Fundamentals of Software Engineering  Module 15: Software Engineering &amp; Security</vt:lpstr>
      <vt:lpstr>Learning Objectives for this Module</vt:lpstr>
      <vt:lpstr>Outline of this lecture</vt:lpstr>
      <vt:lpstr>Security: Basic Vocabulary (1)</vt:lpstr>
      <vt:lpstr>Security: Basic Vocabulary (2) </vt:lpstr>
      <vt:lpstr>Security: Basic Vocabulary (3) </vt:lpstr>
      <vt:lpstr>Security isn't always free</vt:lpstr>
      <vt:lpstr>What are the threats? What are possible mitigations?</vt:lpstr>
      <vt:lpstr>Security is about managing risk</vt:lpstr>
      <vt:lpstr>Threat modeling can help us analyze the issues</vt:lpstr>
      <vt:lpstr>A Baseline Threat Model</vt:lpstr>
      <vt:lpstr>A Baseline Security Policy</vt:lpstr>
      <vt:lpstr>How much should you log?</vt:lpstr>
      <vt:lpstr>Backups can mitigate the risks of a ransomware attack</vt:lpstr>
      <vt:lpstr>Off-site backups mitigate the risks of natural disasters</vt:lpstr>
      <vt:lpstr>In the remainder of this module, we will discuss 5 major classes of vulnerabilities</vt:lpstr>
      <vt:lpstr>Vulnerability 1 Example: authentication code in a web application</vt:lpstr>
      <vt:lpstr>Who would do such a silly thing?</vt:lpstr>
      <vt:lpstr>Vulnerability 2: Data controlled by a user flowing into our trusted codebase</vt:lpstr>
      <vt:lpstr>Example: code injection</vt:lpstr>
      <vt:lpstr>Bypassing airport security via SQL injection (2024!)</vt:lpstr>
      <vt:lpstr>A code injection attack (in Apache struts) cost Equifax $1.4 Billion</vt:lpstr>
      <vt:lpstr>The Log4J code injection vulnerability compromised many networks in 2021</vt:lpstr>
      <vt:lpstr>SE-level mitigations for code injection attacks</vt:lpstr>
      <vt:lpstr>Vulnerability 3: Bad Authentication</vt:lpstr>
      <vt:lpstr>How does Amazon, Inc. know that this request is coming from Avery?</vt:lpstr>
      <vt:lpstr>How does Avery know that this request is coming from Amazon, Inc.?</vt:lpstr>
      <vt:lpstr>Public-Key Cryptography is based on using two keys: a private key and a public key</vt:lpstr>
      <vt:lpstr>Blair also has two keys</vt:lpstr>
      <vt:lpstr>"Key" properties</vt:lpstr>
      <vt:lpstr>A message encrypted with a public key can only be decrypted with the matching private key</vt:lpstr>
      <vt:lpstr>Encrypt messages with the sender's private key to ensure integrity</vt:lpstr>
      <vt:lpstr>In a nutshell…</vt:lpstr>
      <vt:lpstr>Achieving confidentiality</vt:lpstr>
      <vt:lpstr>Assuring integrity</vt:lpstr>
      <vt:lpstr>Can you get both confidentiality and integrity for a single message?</vt:lpstr>
      <vt:lpstr>PKI is hard to get right </vt:lpstr>
      <vt:lpstr>Back to the original question: How does Avery know that this request is coming from Amazon, Inc.? </vt:lpstr>
      <vt:lpstr>Certificate Authorities issue SSL Certificates</vt:lpstr>
      <vt:lpstr>Why should we trust the CA?</vt:lpstr>
      <vt:lpstr>What happens if a CA is compromised, and issues invalid certificates?</vt:lpstr>
      <vt:lpstr>You can do this for your website for free</vt:lpstr>
      <vt:lpstr>SE-level mitigations for access-control threats</vt:lpstr>
      <vt:lpstr>Vulnerability 4: Supply-Chain Attacks</vt:lpstr>
      <vt:lpstr>The software supply chain has many points of weakness</vt:lpstr>
      <vt:lpstr>Example: the eslint-scope attack (2018)</vt:lpstr>
      <vt:lpstr>This incident leveraged several small security failures </vt:lpstr>
      <vt:lpstr>Example: the SolarWinds attack (2020)</vt:lpstr>
      <vt:lpstr>This problem was recognized ages ago</vt:lpstr>
      <vt:lpstr>A 2021 NCSU/Microsoft found that many of the top 1% of npm packages had vulnerabilities</vt:lpstr>
      <vt:lpstr>Your suppliers' risks are your risks</vt:lpstr>
      <vt:lpstr>Your suppliers' risks are your risks.</vt:lpstr>
      <vt:lpstr>Supply-chain risks include more than just software.</vt:lpstr>
      <vt:lpstr>SE-level Threat Mitigations</vt:lpstr>
      <vt:lpstr>Vulnerability #5: Failure to Apply Security Policies</vt:lpstr>
      <vt:lpstr>Other mitigations for access-control threats</vt:lpstr>
      <vt:lpstr>David Blank-Edelman (former head of Systems at Khoury)</vt:lpstr>
      <vt:lpstr>A security architecture must include a security culture</vt:lpstr>
      <vt:lpstr>Example mechanism: secret detection</vt:lpstr>
      <vt:lpstr>Mechanisms aren’t enough: Do developers keep secret keys secret?</vt:lpstr>
      <vt:lpstr>Elements of a security culture</vt:lpstr>
      <vt:lpstr>Learning Objectives for this Module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180</cp:revision>
  <dcterms:created xsi:type="dcterms:W3CDTF">2021-01-07T15:19:22Z</dcterms:created>
  <dcterms:modified xsi:type="dcterms:W3CDTF">2025-03-12T13:57:31Z</dcterms:modified>
</cp:coreProperties>
</file>

<file path=docProps/thumbnail.jpeg>
</file>